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9.xml" ContentType="application/vnd.openxmlformats-officedocument.presentationml.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4"/>
  </p:notesMasterIdLst>
  <p:sldIdLst>
    <p:sldId id="260" r:id="rId3"/>
    <p:sldId id="540" r:id="rId4"/>
    <p:sldId id="541" r:id="rId5"/>
    <p:sldId id="542" r:id="rId6"/>
    <p:sldId id="543" r:id="rId7"/>
    <p:sldId id="544" r:id="rId8"/>
    <p:sldId id="446" r:id="rId9"/>
    <p:sldId id="545" r:id="rId10"/>
    <p:sldId id="448" r:id="rId11"/>
    <p:sldId id="449" r:id="rId12"/>
    <p:sldId id="450" r:id="rId13"/>
    <p:sldId id="451" r:id="rId14"/>
    <p:sldId id="520" r:id="rId15"/>
    <p:sldId id="454" r:id="rId16"/>
    <p:sldId id="519" r:id="rId17"/>
    <p:sldId id="528" r:id="rId18"/>
    <p:sldId id="526" r:id="rId19"/>
    <p:sldId id="529" r:id="rId20"/>
    <p:sldId id="456" r:id="rId21"/>
    <p:sldId id="546" r:id="rId22"/>
    <p:sldId id="457" r:id="rId23"/>
    <p:sldId id="574" r:id="rId24"/>
    <p:sldId id="575" r:id="rId25"/>
    <p:sldId id="576" r:id="rId26"/>
    <p:sldId id="577" r:id="rId27"/>
    <p:sldId id="578" r:id="rId28"/>
    <p:sldId id="581" r:id="rId29"/>
    <p:sldId id="458" r:id="rId30"/>
    <p:sldId id="459" r:id="rId31"/>
    <p:sldId id="461" r:id="rId32"/>
    <p:sldId id="462" r:id="rId33"/>
    <p:sldId id="463" r:id="rId34"/>
    <p:sldId id="464" r:id="rId35"/>
    <p:sldId id="478" r:id="rId36"/>
    <p:sldId id="480" r:id="rId37"/>
    <p:sldId id="465" r:id="rId38"/>
    <p:sldId id="467" r:id="rId39"/>
    <p:sldId id="522" r:id="rId40"/>
    <p:sldId id="521" r:id="rId41"/>
    <p:sldId id="523" r:id="rId42"/>
    <p:sldId id="470" r:id="rId43"/>
    <p:sldId id="471" r:id="rId44"/>
    <p:sldId id="476" r:id="rId45"/>
    <p:sldId id="473" r:id="rId46"/>
    <p:sldId id="474" r:id="rId47"/>
    <p:sldId id="475" r:id="rId48"/>
    <p:sldId id="482" r:id="rId49"/>
    <p:sldId id="483" r:id="rId50"/>
    <p:sldId id="484" r:id="rId51"/>
    <p:sldId id="485" r:id="rId52"/>
    <p:sldId id="486" r:id="rId53"/>
    <p:sldId id="487" r:id="rId54"/>
    <p:sldId id="488" r:id="rId55"/>
    <p:sldId id="489" r:id="rId56"/>
    <p:sldId id="490" r:id="rId57"/>
    <p:sldId id="492" r:id="rId58"/>
    <p:sldId id="481" r:id="rId59"/>
    <p:sldId id="494" r:id="rId60"/>
    <p:sldId id="495" r:id="rId61"/>
    <p:sldId id="499" r:id="rId62"/>
    <p:sldId id="497" r:id="rId63"/>
    <p:sldId id="498" r:id="rId64"/>
    <p:sldId id="496" r:id="rId65"/>
    <p:sldId id="500" r:id="rId66"/>
    <p:sldId id="501" r:id="rId67"/>
    <p:sldId id="502" r:id="rId68"/>
    <p:sldId id="503" r:id="rId69"/>
    <p:sldId id="505" r:id="rId70"/>
    <p:sldId id="506" r:id="rId71"/>
    <p:sldId id="507" r:id="rId72"/>
    <p:sldId id="508" r:id="rId73"/>
    <p:sldId id="509" r:id="rId74"/>
    <p:sldId id="510" r:id="rId75"/>
    <p:sldId id="512" r:id="rId76"/>
    <p:sldId id="511" r:id="rId77"/>
    <p:sldId id="513" r:id="rId78"/>
    <p:sldId id="514" r:id="rId79"/>
    <p:sldId id="515" r:id="rId80"/>
    <p:sldId id="516" r:id="rId81"/>
    <p:sldId id="517" r:id="rId82"/>
    <p:sldId id="518" r:id="rId8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B88"/>
    <a:srgbClr val="0000FF"/>
    <a:srgbClr val="1A96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44"/>
  <c:chart>
    <c:plotArea>
      <c:layout/>
      <c:barChart>
        <c:barDir val="bar"/>
        <c:grouping val="clustered"/>
        <c:ser>
          <c:idx val="0"/>
          <c:order val="0"/>
          <c:dLbls>
            <c:showVal val="1"/>
          </c:dLbls>
          <c:cat>
            <c:strRef>
              <c:f>Feuil6!$J$16:$J$24</c:f>
              <c:strCache>
                <c:ptCount val="9"/>
                <c:pt idx="0">
                  <c:v>Dissections aortiques </c:v>
                </c:pt>
                <c:pt idx="1">
                  <c:v> Cardiopathies congénitales</c:v>
                </c:pt>
                <c:pt idx="2">
                  <c:v>Péricardites</c:v>
                </c:pt>
                <c:pt idx="3">
                  <c:v>Maladies veineuses thrombo-emboliques </c:v>
                </c:pt>
                <c:pt idx="4">
                  <c:v>Cardiopathies ischémiques</c:v>
                </c:pt>
                <c:pt idx="5">
                  <c:v>Cardiomyopathies</c:v>
                </c:pt>
                <c:pt idx="6">
                  <c:v>Troubles du rythme et de la conduction </c:v>
                </c:pt>
                <c:pt idx="7">
                  <c:v>Cardiopathies rhumatismales</c:v>
                </c:pt>
                <c:pt idx="8">
                  <c:v>HTA</c:v>
                </c:pt>
              </c:strCache>
            </c:strRef>
          </c:cat>
          <c:val>
            <c:numRef>
              <c:f>Feuil6!$K$16:$K$24</c:f>
              <c:numCache>
                <c:formatCode>General</c:formatCode>
                <c:ptCount val="9"/>
                <c:pt idx="0">
                  <c:v>0.30000000000000016</c:v>
                </c:pt>
                <c:pt idx="1">
                  <c:v>1.4</c:v>
                </c:pt>
                <c:pt idx="2">
                  <c:v>2.2000000000000002</c:v>
                </c:pt>
                <c:pt idx="3">
                  <c:v>4.5</c:v>
                </c:pt>
                <c:pt idx="4">
                  <c:v>5.08</c:v>
                </c:pt>
                <c:pt idx="5">
                  <c:v>12.1</c:v>
                </c:pt>
                <c:pt idx="6">
                  <c:v>22.6</c:v>
                </c:pt>
                <c:pt idx="7">
                  <c:v>23.7</c:v>
                </c:pt>
                <c:pt idx="8">
                  <c:v>32.800000000000004</c:v>
                </c:pt>
              </c:numCache>
            </c:numRef>
          </c:val>
        </c:ser>
        <c:axId val="97207040"/>
        <c:axId val="97208576"/>
      </c:barChart>
      <c:catAx>
        <c:axId val="97207040"/>
        <c:scaling>
          <c:orientation val="minMax"/>
        </c:scaling>
        <c:axPos val="l"/>
        <c:numFmt formatCode="General" sourceLinked="1"/>
        <c:tickLblPos val="nextTo"/>
        <c:crossAx val="97208576"/>
        <c:crosses val="autoZero"/>
        <c:auto val="1"/>
        <c:lblAlgn val="ctr"/>
        <c:lblOffset val="100"/>
      </c:catAx>
      <c:valAx>
        <c:axId val="97208576"/>
        <c:scaling>
          <c:orientation val="minMax"/>
        </c:scaling>
        <c:axPos val="b"/>
        <c:numFmt formatCode="General" sourceLinked="1"/>
        <c:tickLblPos val="nextTo"/>
        <c:crossAx val="97207040"/>
        <c:crosses val="autoZero"/>
        <c:crossBetween val="between"/>
      </c:valAx>
    </c:plotArea>
    <c:plotVisOnly val="1"/>
    <c:dispBlanksAs val="gap"/>
  </c:chart>
  <c:txPr>
    <a:bodyPr/>
    <a:lstStyle/>
    <a:p>
      <a:pPr>
        <a:defRPr sz="1600"/>
      </a:pPr>
      <a:endParaRPr lang="fr-FR"/>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0.39167</cdr:x>
      <cdr:y>0.02534</cdr:y>
    </cdr:from>
    <cdr:to>
      <cdr:x>0.93959</cdr:x>
      <cdr:y>0.14074</cdr:y>
    </cdr:to>
    <cdr:sp macro="" textlink="">
      <cdr:nvSpPr>
        <cdr:cNvPr id="2" name="Ellipse 1"/>
        <cdr:cNvSpPr/>
      </cdr:nvSpPr>
      <cdr:spPr>
        <a:xfrm xmlns:a="http://schemas.openxmlformats.org/drawingml/2006/main">
          <a:off x="3581400" y="104832"/>
          <a:ext cx="5010211" cy="477413"/>
        </a:xfrm>
        <a:prstGeom xmlns:a="http://schemas.openxmlformats.org/drawingml/2006/main" prst="ellipse">
          <a:avLst/>
        </a:prstGeom>
        <a:noFill xmlns:a="http://schemas.openxmlformats.org/drawingml/2006/main"/>
        <a:ln xmlns:a="http://schemas.openxmlformats.org/drawingml/2006/main">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F77DA-9A4F-4849-9BF8-1FEFB260F269}" type="datetimeFigureOut">
              <a:rPr lang="fr-FR" smtClean="0"/>
              <a:pPr/>
              <a:t>14/06/2014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5C7C99-4F07-4D4A-8EC7-246A270C31EB}" type="slidenum">
              <a:rPr lang="fr-FR" smtClean="0"/>
              <a:pPr/>
              <a:t>‹N°›</a:t>
            </a:fld>
            <a:endParaRPr lang="fr-FR"/>
          </a:p>
        </p:txBody>
      </p:sp>
    </p:spTree>
    <p:extLst>
      <p:ext uri="{BB962C8B-B14F-4D97-AF65-F5344CB8AC3E}">
        <p14:creationId xmlns:p14="http://schemas.microsoft.com/office/powerpoint/2010/main" xmlns="" val="64262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a:ln/>
        </p:spPr>
      </p:sp>
      <p:sp>
        <p:nvSpPr>
          <p:cNvPr id="11059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smtClean="0"/>
          </a:p>
        </p:txBody>
      </p:sp>
      <p:sp>
        <p:nvSpPr>
          <p:cNvPr id="110596" name="Espace réservé du numéro de diapositive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fld id="{6CB24094-B3A5-4956-9E7E-4FEF05B47B73}" type="slidenum">
              <a:rPr lang="en-US" altLang="fr-FR" sz="1200" b="0" smtClean="0">
                <a:solidFill>
                  <a:srgbClr val="000000"/>
                </a:solidFill>
                <a:latin typeface="Georgia" pitchFamily="18" charset="0"/>
                <a:cs typeface="Arial" charset="0"/>
              </a:rPr>
              <a:pPr eaLnBrk="1" hangingPunct="1"/>
              <a:t>15</a:t>
            </a:fld>
            <a:endParaRPr lang="en-US" altLang="fr-FR" sz="1200" b="0" smtClean="0">
              <a:solidFill>
                <a:srgbClr val="000000"/>
              </a:solidFill>
              <a:latin typeface="Georgia" pitchFamily="18"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19027" indent="-276549">
              <a:defRPr sz="2300">
                <a:solidFill>
                  <a:schemeClr val="tx1"/>
                </a:solidFill>
                <a:latin typeface="Arial" charset="0"/>
                <a:ea typeface="ＭＳ Ｐゴシック" charset="0"/>
              </a:defRPr>
            </a:lvl2pPr>
            <a:lvl3pPr marL="1106195" indent="-221239">
              <a:defRPr sz="2300">
                <a:solidFill>
                  <a:schemeClr val="tx1"/>
                </a:solidFill>
                <a:latin typeface="Arial" charset="0"/>
                <a:ea typeface="ＭＳ Ｐゴシック" charset="0"/>
              </a:defRPr>
            </a:lvl3pPr>
            <a:lvl4pPr marL="1548674" indent="-221239">
              <a:defRPr sz="2300">
                <a:solidFill>
                  <a:schemeClr val="tx1"/>
                </a:solidFill>
                <a:latin typeface="Arial" charset="0"/>
                <a:ea typeface="ＭＳ Ｐゴシック" charset="0"/>
              </a:defRPr>
            </a:lvl4pPr>
            <a:lvl5pPr marL="1991152" indent="-221239">
              <a:defRPr sz="2300">
                <a:solidFill>
                  <a:schemeClr val="tx1"/>
                </a:solidFill>
                <a:latin typeface="Arial" charset="0"/>
                <a:ea typeface="ＭＳ Ｐゴシック" charset="0"/>
              </a:defRPr>
            </a:lvl5pPr>
            <a:lvl6pPr marL="2433630" indent="-221239" eaLnBrk="0" fontAlgn="base" hangingPunct="0">
              <a:spcBef>
                <a:spcPct val="0"/>
              </a:spcBef>
              <a:spcAft>
                <a:spcPct val="0"/>
              </a:spcAft>
              <a:defRPr sz="2300">
                <a:solidFill>
                  <a:schemeClr val="tx1"/>
                </a:solidFill>
                <a:latin typeface="Arial" charset="0"/>
                <a:ea typeface="ＭＳ Ｐゴシック" charset="0"/>
              </a:defRPr>
            </a:lvl6pPr>
            <a:lvl7pPr marL="2876108" indent="-221239" eaLnBrk="0" fontAlgn="base" hangingPunct="0">
              <a:spcBef>
                <a:spcPct val="0"/>
              </a:spcBef>
              <a:spcAft>
                <a:spcPct val="0"/>
              </a:spcAft>
              <a:defRPr sz="2300">
                <a:solidFill>
                  <a:schemeClr val="tx1"/>
                </a:solidFill>
                <a:latin typeface="Arial" charset="0"/>
                <a:ea typeface="ＭＳ Ｐゴシック" charset="0"/>
              </a:defRPr>
            </a:lvl7pPr>
            <a:lvl8pPr marL="3318586" indent="-221239" eaLnBrk="0" fontAlgn="base" hangingPunct="0">
              <a:spcBef>
                <a:spcPct val="0"/>
              </a:spcBef>
              <a:spcAft>
                <a:spcPct val="0"/>
              </a:spcAft>
              <a:defRPr sz="2300">
                <a:solidFill>
                  <a:schemeClr val="tx1"/>
                </a:solidFill>
                <a:latin typeface="Arial" charset="0"/>
                <a:ea typeface="ＭＳ Ｐゴシック" charset="0"/>
              </a:defRPr>
            </a:lvl8pPr>
            <a:lvl9pPr marL="3761064" indent="-221239" eaLnBrk="0" fontAlgn="base" hangingPunct="0">
              <a:spcBef>
                <a:spcPct val="0"/>
              </a:spcBef>
              <a:spcAft>
                <a:spcPct val="0"/>
              </a:spcAft>
              <a:defRPr sz="2300">
                <a:solidFill>
                  <a:schemeClr val="tx1"/>
                </a:solidFill>
                <a:latin typeface="Arial" charset="0"/>
                <a:ea typeface="ＭＳ Ｐゴシック" charset="0"/>
              </a:defRPr>
            </a:lvl9pPr>
          </a:lstStyle>
          <a:p>
            <a:fld id="{F720B66C-B00D-904A-BF3A-57B180657E3C}" type="slidenum">
              <a:rPr lang="fr-FR" sz="1200"/>
              <a:pPr/>
              <a:t>24</a:t>
            </a:fld>
            <a:endParaRPr lang="fr-FR" sz="120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a:ln/>
        </p:spPr>
      </p:sp>
      <p:sp>
        <p:nvSpPr>
          <p:cNvPr id="128003" name="Espace réservé des commentaires 2"/>
          <p:cNvSpPr>
            <a:spLocks noGrp="1"/>
          </p:cNvSpPr>
          <p:nvPr>
            <p:ph type="body" idx="1"/>
          </p:nvPr>
        </p:nvSpPr>
        <p:spPr>
          <a:noFill/>
          <a:ln/>
        </p:spPr>
        <p:txBody>
          <a:bodyPr/>
          <a:lstStyle/>
          <a:p>
            <a:pPr eaLnBrk="1" hangingPunct="1">
              <a:spcBef>
                <a:spcPct val="0"/>
              </a:spcBef>
            </a:pPr>
            <a:endParaRPr lang="fr-FR" altLang="fr-FR" smtClean="0"/>
          </a:p>
        </p:txBody>
      </p:sp>
      <p:sp>
        <p:nvSpPr>
          <p:cNvPr id="128004" name="Espace réservé du numéro de diapositive 3"/>
          <p:cNvSpPr>
            <a:spLocks noGrp="1"/>
          </p:cNvSpPr>
          <p:nvPr>
            <p:ph type="sldNum" sz="quarter" idx="5"/>
          </p:nvPr>
        </p:nvSpPr>
        <p:spPr>
          <a:noFill/>
        </p:spPr>
        <p:txBody>
          <a:bodyPr/>
          <a:lstStyle/>
          <a:p>
            <a:fld id="{DC6056BF-3151-4F17-ABF0-036B45DC2396}" type="slidenum">
              <a:rPr lang="fr-FR" altLang="fr-FR" smtClean="0">
                <a:latin typeface="Calibri" pitchFamily="34" charset="0"/>
                <a:ea typeface="MS PGothic" pitchFamily="34" charset="-128"/>
                <a:cs typeface="Arial" charset="0"/>
              </a:rPr>
              <a:pPr/>
              <a:t>36</a:t>
            </a:fld>
            <a:endParaRPr lang="fr-FR" altLang="fr-FR" smtClean="0">
              <a:latin typeface="Calibri" pitchFamily="34" charset="0"/>
              <a:ea typeface="MS PGothic"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fld id="{20A27E0E-C075-4727-9725-9E460D09C7C7}"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82F70EE-91DA-4A7C-B0F8-9F10F5019CEE}" type="datetimeFigureOut">
              <a:rPr lang="fr-FR" smtClean="0"/>
              <a:pPr/>
              <a:t>14/06/2014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0FCC20-6E58-4B1A-A596-424018B175A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F70EE-91DA-4A7C-B0F8-9F10F5019CEE}" type="datetimeFigureOut">
              <a:rPr lang="fr-FR" smtClean="0"/>
              <a:pPr/>
              <a:t>14/06/2014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FCC20-6E58-4B1A-A596-424018B175A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5000" r="-1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CE147-10D1-4B8C-8451-1DF052DEE780}" type="datetimeFigureOut">
              <a:rPr lang="fr-FR" smtClean="0">
                <a:solidFill>
                  <a:prstClr val="black">
                    <a:tint val="75000"/>
                  </a:prstClr>
                </a:solidFill>
              </a:rPr>
              <a:pPr/>
              <a:t>14/06/2014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606BF-04F1-4A69-B517-6F12BC3CF800}" type="slidenum">
              <a:rPr lang="fr-FR" smtClean="0">
                <a:solidFill>
                  <a:prstClr val="black">
                    <a:tint val="75000"/>
                  </a:prstClr>
                </a:solidFill>
              </a:rPr>
              <a:pPr/>
              <a:t>‹N°›</a:t>
            </a:fld>
            <a:endParaRPr lang="fr-F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14.xml"/><Relationship Id="rId6" Type="http://schemas.openxmlformats.org/officeDocument/2006/relationships/image" Target="../media/image53.jpeg"/><Relationship Id="rId5" Type="http://schemas.openxmlformats.org/officeDocument/2006/relationships/hyperlink" Target="http://www.nestle.ca/NR/rdonlyres/D0EA2C82-28A3-48D7-B45D-671559BFE103/0/HeartHealth_Nestleca.jpg" TargetMode="Externa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9.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4.xml"/><Relationship Id="rId5" Type="http://schemas.openxmlformats.org/officeDocument/2006/relationships/image" Target="../media/image60.jpe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4.xml"/><Relationship Id="rId4" Type="http://schemas.openxmlformats.org/officeDocument/2006/relationships/image" Target="../media/image63.jpeg"/></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4.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jpeg"/></Relationships>
</file>

<file path=ppt/slides/_rels/slide5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45.wmf"/><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gif"/><Relationship Id="rId1" Type="http://schemas.openxmlformats.org/officeDocument/2006/relationships/slideLayout" Target="../slideLayouts/slideLayout14.xml"/><Relationship Id="rId5" Type="http://schemas.openxmlformats.org/officeDocument/2006/relationships/image" Target="../media/image80.jpeg"/><Relationship Id="rId4" Type="http://schemas.openxmlformats.org/officeDocument/2006/relationships/image" Target="../media/image79.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1026" name="Picture 2" descr="C:\Users\Dr Halidou KAFANDO\Desktop\Ouaga 2012\Image\TreatingHTN.jpg"/>
          <p:cNvPicPr>
            <a:picLocks noChangeAspect="1" noChangeArrowheads="1"/>
          </p:cNvPicPr>
          <p:nvPr/>
        </p:nvPicPr>
        <p:blipFill>
          <a:blip r:embed="rId3" cstate="print"/>
          <a:srcRect r="55771"/>
          <a:stretch>
            <a:fillRect/>
          </a:stretch>
        </p:blipFill>
        <p:spPr bwMode="auto">
          <a:xfrm>
            <a:off x="6804248" y="2852936"/>
            <a:ext cx="2339752" cy="4005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à coins arrondis 5"/>
          <p:cNvSpPr/>
          <p:nvPr/>
        </p:nvSpPr>
        <p:spPr>
          <a:xfrm>
            <a:off x="0" y="4941168"/>
            <a:ext cx="5364088" cy="17281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7150" h="38100" prst="artDeco"/>
            </a:sp3d>
          </a:bodyPr>
          <a:lstStyle/>
          <a:p>
            <a:pPr algn="ctr"/>
            <a:r>
              <a:rPr lang="fr-FR" sz="3200" b="1" dirty="0" smtClean="0">
                <a:solidFill>
                  <a:srgbClr val="FFFF00"/>
                </a:solidFill>
                <a:effectLst>
                  <a:reflection blurRad="6350" stA="55000" endA="300" endPos="45500" dir="5400000" sy="-100000" algn="bl" rotWithShape="0"/>
                </a:effectLst>
              </a:rPr>
              <a:t>Professeur </a:t>
            </a:r>
            <a:r>
              <a:rPr lang="fr-FR" sz="3200" b="1" dirty="0" err="1" smtClean="0">
                <a:solidFill>
                  <a:srgbClr val="FFFF00"/>
                </a:solidFill>
                <a:effectLst>
                  <a:reflection blurRad="6350" stA="55000" endA="300" endPos="45500" dir="5400000" sy="-100000" algn="bl" rotWithShape="0"/>
                </a:effectLst>
              </a:rPr>
              <a:t>Maboury</a:t>
            </a:r>
            <a:r>
              <a:rPr lang="fr-FR" sz="3200" b="1" dirty="0" smtClean="0">
                <a:solidFill>
                  <a:srgbClr val="FFFF00"/>
                </a:solidFill>
                <a:effectLst>
                  <a:reflection blurRad="6350" stA="55000" endA="300" endPos="45500" dir="5400000" sy="-100000" algn="bl" rotWithShape="0"/>
                </a:effectLst>
              </a:rPr>
              <a:t> </a:t>
            </a:r>
            <a:r>
              <a:rPr lang="fr-FR" sz="3200" b="1" dirty="0" smtClean="0">
                <a:solidFill>
                  <a:srgbClr val="FFFF00"/>
                </a:solidFill>
                <a:effectLst>
                  <a:reflection blurRad="6350" stA="55000" endA="300" endPos="45500" dir="5400000" sy="-100000" algn="bl" rotWithShape="0"/>
                </a:effectLst>
              </a:rPr>
              <a:t>DIAO</a:t>
            </a:r>
          </a:p>
          <a:p>
            <a:pPr algn="ctr"/>
            <a:r>
              <a:rPr lang="fr-FR" sz="3200" b="1" dirty="0" smtClean="0">
                <a:solidFill>
                  <a:srgbClr val="FFFF00"/>
                </a:solidFill>
                <a:effectLst>
                  <a:reflection blurRad="6350" stA="55000" endA="300" endPos="45500" dir="5400000" sy="-100000" algn="bl" rotWithShape="0"/>
                </a:effectLst>
              </a:rPr>
              <a:t>Samedi 14 juin 2014 </a:t>
            </a:r>
            <a:endParaRPr lang="fr-FR" sz="3200" b="1" dirty="0" smtClean="0">
              <a:solidFill>
                <a:srgbClr val="FFFF00"/>
              </a:solidFill>
              <a:effectLst>
                <a:reflection blurRad="6350" stA="55000" endA="300" endPos="45500" dir="5400000" sy="-100000" algn="bl" rotWithShape="0"/>
              </a:effectLst>
            </a:endParaRPr>
          </a:p>
        </p:txBody>
      </p:sp>
      <p:sp>
        <p:nvSpPr>
          <p:cNvPr id="2" name="Rectangle 1"/>
          <p:cNvSpPr/>
          <p:nvPr/>
        </p:nvSpPr>
        <p:spPr>
          <a:xfrm>
            <a:off x="0" y="3335501"/>
            <a:ext cx="662372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400" b="1" dirty="0" smtClean="0">
                <a:ln w="11430">
                  <a:solidFill>
                    <a:schemeClr val="tx1"/>
                  </a:solidFill>
                </a:ln>
                <a:solidFill>
                  <a:srgbClr val="FFFF00"/>
                </a:solidFill>
              </a:rPr>
              <a:t>PRISE EN CHARGE DE L’HTA RÔLE </a:t>
            </a:r>
            <a:r>
              <a:rPr lang="fr-FR" sz="4400" b="1" dirty="0" smtClean="0">
                <a:ln w="11430">
                  <a:solidFill>
                    <a:schemeClr val="tx1"/>
                  </a:solidFill>
                </a:ln>
                <a:solidFill>
                  <a:srgbClr val="FFFF00"/>
                </a:solidFill>
              </a:rPr>
              <a:t>DU PHARMACIEN</a:t>
            </a:r>
          </a:p>
        </p:txBody>
      </p:sp>
      <p:pic>
        <p:nvPicPr>
          <p:cNvPr id="224258" name="Picture 2" descr="http://www.blanee.com/uploads/pictures/000/128/804/large/3b63df0cf4206a53.jpg?1390240857"/>
          <p:cNvPicPr>
            <a:picLocks noChangeAspect="1" noChangeArrowheads="1"/>
          </p:cNvPicPr>
          <p:nvPr/>
        </p:nvPicPr>
        <p:blipFill>
          <a:blip r:embed="rId4" cstate="print"/>
          <a:srcRect/>
          <a:stretch>
            <a:fillRect/>
          </a:stretch>
        </p:blipFill>
        <p:spPr bwMode="auto">
          <a:xfrm>
            <a:off x="0" y="0"/>
            <a:ext cx="3419872" cy="2852936"/>
          </a:xfrm>
          <a:prstGeom prst="rect">
            <a:avLst/>
          </a:prstGeom>
          <a:noFill/>
        </p:spPr>
      </p:pic>
      <p:pic>
        <p:nvPicPr>
          <p:cNvPr id="224260" name="Picture 4" descr="http://www.lematin.ma/files/2013/03/Medicaments_Industrie.jpg"/>
          <p:cNvPicPr>
            <a:picLocks noChangeAspect="1" noChangeArrowheads="1"/>
          </p:cNvPicPr>
          <p:nvPr/>
        </p:nvPicPr>
        <p:blipFill>
          <a:blip r:embed="rId5" cstate="print"/>
          <a:srcRect/>
          <a:stretch>
            <a:fillRect/>
          </a:stretch>
        </p:blipFill>
        <p:spPr bwMode="auto">
          <a:xfrm>
            <a:off x="3419872" y="0"/>
            <a:ext cx="5616624" cy="285293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4"/>
          <p:cNvSpPr txBox="1">
            <a:spLocks/>
          </p:cNvSpPr>
          <p:nvPr/>
        </p:nvSpPr>
        <p:spPr>
          <a:xfrm>
            <a:off x="609600" y="427038"/>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EPIDEMIOLOGIE</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0" name="Rectangle 9"/>
          <p:cNvSpPr/>
          <p:nvPr/>
        </p:nvSpPr>
        <p:spPr>
          <a:xfrm>
            <a:off x="323528" y="5733256"/>
            <a:ext cx="8424936" cy="646331"/>
          </a:xfrm>
          <a:prstGeom prst="rect">
            <a:avLst/>
          </a:prstGeom>
          <a:solidFill>
            <a:srgbClr val="FF0000"/>
          </a:solidFill>
        </p:spPr>
        <p:txBody>
          <a:bodyPr wrap="square">
            <a:spAutoFit/>
          </a:bodyPr>
          <a:lstStyle/>
          <a:p>
            <a:r>
              <a:rPr lang="fr-FR" altLang="fr-FR" b="1" dirty="0" smtClean="0">
                <a:solidFill>
                  <a:schemeClr val="tx1">
                    <a:lumMod val="95000"/>
                    <a:lumOff val="5000"/>
                  </a:schemeClr>
                </a:solidFill>
                <a:latin typeface="Times New Roman" pitchFamily="18" charset="0"/>
                <a:cs typeface="Times New Roman" pitchFamily="18" charset="0"/>
              </a:rPr>
              <a:t>prévisions épidémiologiques : 150 millions d’hypertendus en Afrique Subsaharienne d’ici 2025</a:t>
            </a:r>
            <a:endParaRPr lang="fr-FR" dirty="0">
              <a:solidFill>
                <a:schemeClr val="tx1">
                  <a:lumMod val="95000"/>
                  <a:lumOff val="5000"/>
                </a:schemeClr>
              </a:solidFill>
            </a:endParaRPr>
          </a:p>
        </p:txBody>
      </p:sp>
      <p:graphicFrame>
        <p:nvGraphicFramePr>
          <p:cNvPr id="371715" name="Object 3"/>
          <p:cNvGraphicFramePr>
            <a:graphicFrameLocks noChangeAspect="1"/>
          </p:cNvGraphicFramePr>
          <p:nvPr/>
        </p:nvGraphicFramePr>
        <p:xfrm>
          <a:off x="323528" y="1700808"/>
          <a:ext cx="8820472" cy="3862264"/>
        </p:xfrm>
        <a:graphic>
          <a:graphicData uri="http://schemas.openxmlformats.org/presentationml/2006/ole">
            <p:oleObj spid="_x0000_s371767" name="Chart" r:id="rId3" imgW="8515485" imgH="4067085" progId="MSGraph.Chart.8">
              <p:embed followColorScheme="full"/>
            </p:oleObj>
          </a:graphicData>
        </a:graphic>
      </p:graphicFrame>
      <p:sp>
        <p:nvSpPr>
          <p:cNvPr id="13" name="Rectangle à coins arrondis 6"/>
          <p:cNvSpPr/>
          <p:nvPr/>
        </p:nvSpPr>
        <p:spPr>
          <a:xfrm>
            <a:off x="6477000" y="1524000"/>
            <a:ext cx="2667000" cy="1676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prstClr val="white"/>
                </a:solidFill>
              </a:rPr>
              <a:t>HTA </a:t>
            </a:r>
            <a:r>
              <a:rPr lang="fr-FR" sz="2400" b="1" dirty="0" err="1" smtClean="0">
                <a:solidFill>
                  <a:prstClr val="white"/>
                </a:solidFill>
              </a:rPr>
              <a:t>prevalence</a:t>
            </a:r>
            <a:r>
              <a:rPr lang="fr-FR" sz="2400" b="1" dirty="0" smtClean="0">
                <a:solidFill>
                  <a:prstClr val="white"/>
                </a:solidFill>
              </a:rPr>
              <a:t> in </a:t>
            </a:r>
            <a:r>
              <a:rPr lang="fr-FR" sz="2400" b="1" dirty="0" err="1" smtClean="0">
                <a:solidFill>
                  <a:prstClr val="white"/>
                </a:solidFill>
              </a:rPr>
              <a:t>Africa</a:t>
            </a:r>
            <a:r>
              <a:rPr lang="fr-FR" sz="2400" b="1" dirty="0" smtClean="0">
                <a:solidFill>
                  <a:prstClr val="white"/>
                </a:solidFill>
              </a:rPr>
              <a:t>  : </a:t>
            </a:r>
          </a:p>
          <a:p>
            <a:pPr algn="ctr"/>
            <a:r>
              <a:rPr lang="fr-FR" sz="2800" b="1" dirty="0" smtClean="0">
                <a:solidFill>
                  <a:srgbClr val="FEFAC9">
                    <a:lumMod val="90000"/>
                  </a:srgbClr>
                </a:solidFill>
              </a:rPr>
              <a:t>20 - 35%</a:t>
            </a:r>
          </a:p>
          <a:p>
            <a:pPr algn="ctr"/>
            <a:r>
              <a:rPr lang="fr-FR" sz="2000" b="1" dirty="0" smtClean="0">
                <a:solidFill>
                  <a:prstClr val="white"/>
                </a:solidFill>
              </a:rPr>
              <a:t>.</a:t>
            </a:r>
            <a:endParaRPr lang="fr-FR" sz="2000" b="1" dirty="0">
              <a:solidFill>
                <a:prstClr val="white"/>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4"/>
          <p:cNvSpPr txBox="1">
            <a:spLocks/>
          </p:cNvSpPr>
          <p:nvPr/>
        </p:nvSpPr>
        <p:spPr>
          <a:xfrm>
            <a:off x="609600" y="427038"/>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EPIDEMIOLOGIE</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0" name="Rectangle 9"/>
          <p:cNvSpPr/>
          <p:nvPr/>
        </p:nvSpPr>
        <p:spPr>
          <a:xfrm>
            <a:off x="323528" y="5733256"/>
            <a:ext cx="8424936" cy="646331"/>
          </a:xfrm>
          <a:prstGeom prst="rect">
            <a:avLst/>
          </a:prstGeom>
          <a:solidFill>
            <a:srgbClr val="FF0000"/>
          </a:solidFill>
        </p:spPr>
        <p:txBody>
          <a:bodyPr wrap="square">
            <a:spAutoFit/>
          </a:bodyPr>
          <a:lstStyle/>
          <a:p>
            <a:r>
              <a:rPr lang="fr-FR" altLang="fr-FR" b="1" dirty="0" smtClean="0">
                <a:solidFill>
                  <a:schemeClr val="tx1">
                    <a:lumMod val="95000"/>
                    <a:lumOff val="5000"/>
                  </a:schemeClr>
                </a:solidFill>
                <a:latin typeface="Times New Roman" pitchFamily="18" charset="0"/>
                <a:cs typeface="Times New Roman" pitchFamily="18" charset="0"/>
              </a:rPr>
              <a:t>prévisions </a:t>
            </a:r>
            <a:r>
              <a:rPr lang="fr-FR" altLang="fr-FR" b="1" dirty="0" smtClean="0">
                <a:solidFill>
                  <a:schemeClr val="tx1">
                    <a:lumMod val="95000"/>
                    <a:lumOff val="5000"/>
                  </a:schemeClr>
                </a:solidFill>
                <a:latin typeface="Times New Roman" pitchFamily="18" charset="0"/>
                <a:cs typeface="Times New Roman" pitchFamily="18" charset="0"/>
              </a:rPr>
              <a:t>épidémiologiques : </a:t>
            </a:r>
            <a:r>
              <a:rPr lang="fr-FR" altLang="fr-FR" b="1" dirty="0" smtClean="0">
                <a:solidFill>
                  <a:schemeClr val="tx1">
                    <a:lumMod val="95000"/>
                    <a:lumOff val="5000"/>
                  </a:schemeClr>
                </a:solidFill>
                <a:latin typeface="Times New Roman" pitchFamily="18" charset="0"/>
                <a:cs typeface="Times New Roman" pitchFamily="18" charset="0"/>
              </a:rPr>
              <a:t>150 millions d’hypertendus en Afrique Subsaharienne d’ici 2025</a:t>
            </a:r>
            <a:endParaRPr lang="fr-FR" dirty="0">
              <a:solidFill>
                <a:schemeClr val="tx1">
                  <a:lumMod val="95000"/>
                  <a:lumOff val="5000"/>
                </a:schemeClr>
              </a:solidFill>
            </a:endParaRPr>
          </a:p>
        </p:txBody>
      </p:sp>
      <p:sp>
        <p:nvSpPr>
          <p:cNvPr id="6" name="Rectangle 7"/>
          <p:cNvSpPr>
            <a:spLocks noGrp="1" noChangeArrowheads="1"/>
          </p:cNvSpPr>
          <p:nvPr>
            <p:ph idx="1"/>
          </p:nvPr>
        </p:nvSpPr>
        <p:spPr>
          <a:xfrm>
            <a:off x="179512" y="1844823"/>
            <a:ext cx="8136904" cy="3816425"/>
          </a:xfr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0000" lnSpcReduction="20000"/>
          </a:bodyPr>
          <a:lstStyle/>
          <a:p>
            <a:pPr eaLnBrk="1" hangingPunct="1">
              <a:lnSpc>
                <a:spcPct val="150000"/>
              </a:lnSpc>
            </a:pPr>
            <a:r>
              <a:rPr lang="fr-FR" sz="2800" b="1" dirty="0" smtClean="0"/>
              <a:t>AU SENEGAL: </a:t>
            </a:r>
          </a:p>
          <a:p>
            <a:pPr eaLnBrk="1" hangingPunct="1">
              <a:lnSpc>
                <a:spcPct val="150000"/>
              </a:lnSpc>
            </a:pPr>
            <a:r>
              <a:rPr lang="fr-FR" sz="2800" b="1" dirty="0" smtClean="0"/>
              <a:t>prévalence estimée entre  20 et 25%</a:t>
            </a:r>
          </a:p>
          <a:p>
            <a:pPr lvl="1" eaLnBrk="1" hangingPunct="1">
              <a:lnSpc>
                <a:spcPct val="150000"/>
              </a:lnSpc>
              <a:buFont typeface="Wingdings" pitchFamily="2" charset="2"/>
              <a:buChar char="v"/>
            </a:pPr>
            <a:r>
              <a:rPr lang="fr-FR" b="1" dirty="0" smtClean="0">
                <a:sym typeface="Symbol" pitchFamily="18" charset="2"/>
              </a:rPr>
              <a:t>  milieu rural </a:t>
            </a:r>
          </a:p>
          <a:p>
            <a:pPr eaLnBrk="1" hangingPunct="1">
              <a:lnSpc>
                <a:spcPct val="150000"/>
              </a:lnSpc>
              <a:buFont typeface="Wingdings" pitchFamily="2" charset="2"/>
              <a:buNone/>
            </a:pPr>
            <a:r>
              <a:rPr lang="fr-FR" sz="2800" b="1" dirty="0" smtClean="0">
                <a:sym typeface="Symbol" pitchFamily="18" charset="2"/>
              </a:rPr>
              <a:t>		</a:t>
            </a:r>
            <a:r>
              <a:rPr lang="fr-FR" sz="2800" b="1" dirty="0" err="1" smtClean="0">
                <a:sym typeface="Symbol" pitchFamily="18" charset="2"/>
              </a:rPr>
              <a:t>Thiadiaye</a:t>
            </a:r>
            <a:r>
              <a:rPr lang="fr-FR" sz="2800" b="1" dirty="0" smtClean="0">
                <a:sym typeface="Symbol" pitchFamily="18" charset="2"/>
              </a:rPr>
              <a:t> : 20 %</a:t>
            </a:r>
          </a:p>
          <a:p>
            <a:pPr eaLnBrk="1" hangingPunct="1">
              <a:lnSpc>
                <a:spcPct val="150000"/>
              </a:lnSpc>
              <a:buFont typeface="Wingdings" pitchFamily="2" charset="2"/>
              <a:buNone/>
            </a:pPr>
            <a:r>
              <a:rPr lang="fr-FR" sz="2800" b="1" dirty="0" smtClean="0">
                <a:sym typeface="Symbol" pitchFamily="18" charset="2"/>
              </a:rPr>
              <a:t>		</a:t>
            </a:r>
            <a:r>
              <a:rPr lang="fr-FR" sz="2800" b="1" dirty="0" err="1" smtClean="0">
                <a:sym typeface="Symbol" pitchFamily="18" charset="2"/>
              </a:rPr>
              <a:t>Khombole</a:t>
            </a:r>
            <a:r>
              <a:rPr lang="fr-FR" sz="2800" b="1" dirty="0" smtClean="0">
                <a:sym typeface="Symbol" pitchFamily="18" charset="2"/>
              </a:rPr>
              <a:t> : 23 %</a:t>
            </a:r>
          </a:p>
          <a:p>
            <a:pPr lvl="1" eaLnBrk="1" hangingPunct="1">
              <a:lnSpc>
                <a:spcPct val="150000"/>
              </a:lnSpc>
              <a:buFont typeface="Wingdings" pitchFamily="2" charset="2"/>
              <a:buChar char="v"/>
            </a:pPr>
            <a:r>
              <a:rPr lang="fr-FR" b="1" dirty="0" smtClean="0">
                <a:sym typeface="Symbol" pitchFamily="18" charset="2"/>
              </a:rPr>
              <a:t>Milieu urbain:</a:t>
            </a:r>
          </a:p>
          <a:p>
            <a:pPr lvl="1" eaLnBrk="1" hangingPunct="1">
              <a:lnSpc>
                <a:spcPct val="150000"/>
              </a:lnSpc>
              <a:buFontTx/>
              <a:buNone/>
            </a:pPr>
            <a:r>
              <a:rPr lang="fr-FR" b="1" dirty="0" smtClean="0">
                <a:sym typeface="Symbol" pitchFamily="18" charset="2"/>
              </a:rPr>
              <a:t>		Dakar- </a:t>
            </a:r>
            <a:r>
              <a:rPr lang="fr-FR" b="1" dirty="0" err="1" smtClean="0">
                <a:sym typeface="Symbol" pitchFamily="18" charset="2"/>
              </a:rPr>
              <a:t>Pikine</a:t>
            </a:r>
            <a:r>
              <a:rPr lang="fr-FR" b="1" dirty="0" smtClean="0">
                <a:sym typeface="Symbol" pitchFamily="18" charset="2"/>
              </a:rPr>
              <a:t> : 25 %</a:t>
            </a:r>
          </a:p>
          <a:p>
            <a:pPr lvl="1" eaLnBrk="1" hangingPunct="1">
              <a:lnSpc>
                <a:spcPct val="150000"/>
              </a:lnSpc>
              <a:buFontTx/>
              <a:buNone/>
            </a:pPr>
            <a:r>
              <a:rPr lang="fr-FR" b="1" dirty="0" smtClean="0">
                <a:sym typeface="Symbol" pitchFamily="18" charset="2"/>
              </a:rPr>
              <a:t>    	  </a:t>
            </a:r>
            <a:r>
              <a:rPr lang="fr-FR" b="1" dirty="0" smtClean="0">
                <a:sym typeface="Symbol" pitchFamily="18" charset="2"/>
              </a:rPr>
              <a:t> Saint-Louis </a:t>
            </a:r>
            <a:r>
              <a:rPr lang="fr-FR" b="1" dirty="0" smtClean="0">
                <a:sym typeface="Symbol" pitchFamily="18" charset="2"/>
              </a:rPr>
              <a:t>: 46 %</a:t>
            </a:r>
            <a:endParaRPr lang="fr-FR" b="1" dirty="0" smtClean="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4"/>
          <p:cNvSpPr txBox="1">
            <a:spLocks/>
          </p:cNvSpPr>
          <p:nvPr/>
        </p:nvSpPr>
        <p:spPr>
          <a:xfrm>
            <a:off x="609600" y="427038"/>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EPIDEMIOLOGIE</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0" name="Rectangle 9"/>
          <p:cNvSpPr/>
          <p:nvPr/>
        </p:nvSpPr>
        <p:spPr>
          <a:xfrm>
            <a:off x="323528" y="6211669"/>
            <a:ext cx="8424936" cy="369332"/>
          </a:xfrm>
          <a:prstGeom prst="rect">
            <a:avLst/>
          </a:prstGeom>
          <a:solidFill>
            <a:srgbClr val="00B050"/>
          </a:solidFill>
        </p:spPr>
        <p:txBody>
          <a:bodyPr wrap="square">
            <a:spAutoFit/>
          </a:bodyPr>
          <a:lstStyle/>
          <a:p>
            <a:r>
              <a:rPr lang="fr-FR" b="1" dirty="0" smtClean="0">
                <a:solidFill>
                  <a:schemeClr val="tx1">
                    <a:lumMod val="95000"/>
                    <a:lumOff val="5000"/>
                  </a:schemeClr>
                </a:solidFill>
                <a:latin typeface="Times New Roman" pitchFamily="18" charset="0"/>
                <a:cs typeface="Times New Roman" pitchFamily="18" charset="0"/>
              </a:rPr>
              <a:t>HTA=principal motif de consultation à l’hôpital Aristide Le Dantec</a:t>
            </a:r>
            <a:endParaRPr lang="fr-FR" dirty="0">
              <a:solidFill>
                <a:schemeClr val="tx1">
                  <a:lumMod val="95000"/>
                  <a:lumOff val="5000"/>
                </a:schemeClr>
              </a:solidFill>
            </a:endParaRPr>
          </a:p>
        </p:txBody>
      </p:sp>
      <p:graphicFrame>
        <p:nvGraphicFramePr>
          <p:cNvPr id="7" name="Graphique 8"/>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4"/>
          <p:cNvSpPr txBox="1">
            <a:spLocks/>
          </p:cNvSpPr>
          <p:nvPr/>
        </p:nvSpPr>
        <p:spPr>
          <a:xfrm>
            <a:off x="0" y="0"/>
            <a:ext cx="91440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EPIDEMIOLOGIE</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5" name="Rectangle 14"/>
          <p:cNvSpPr/>
          <p:nvPr/>
        </p:nvSpPr>
        <p:spPr>
          <a:xfrm>
            <a:off x="107504" y="1196752"/>
            <a:ext cx="8892480" cy="584775"/>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r>
              <a:rPr lang="fr-FR" sz="3200" b="1" dirty="0" smtClean="0">
                <a:solidFill>
                  <a:schemeClr val="tx1">
                    <a:lumMod val="95000"/>
                    <a:lumOff val="5000"/>
                  </a:schemeClr>
                </a:solidFill>
                <a:latin typeface="Times New Roman" pitchFamily="18" charset="0"/>
                <a:cs typeface="Times New Roman" pitchFamily="18" charset="0"/>
              </a:rPr>
              <a:t>HTA=affection sous diagnostiquée et sous traitée</a:t>
            </a:r>
            <a:endParaRPr lang="fr-FR" sz="3200" dirty="0">
              <a:solidFill>
                <a:schemeClr val="tx1">
                  <a:lumMod val="95000"/>
                  <a:lumOff val="5000"/>
                </a:schemeClr>
              </a:solidFill>
            </a:endParaRPr>
          </a:p>
        </p:txBody>
      </p:sp>
      <p:pic>
        <p:nvPicPr>
          <p:cNvPr id="13" name="Image 7" descr="iceberg.jpg"/>
          <p:cNvPicPr>
            <a:picLocks noChangeAspect="1"/>
          </p:cNvPicPr>
          <p:nvPr/>
        </p:nvPicPr>
        <p:blipFill>
          <a:blip r:embed="rId2" cstate="print">
            <a:lum bright="-10000" contrast="20000"/>
            <a:extLst>
              <a:ext uri="{28A0092B-C50C-407E-A947-70E740481C1C}">
                <a14:useLocalDpi xmlns:a14="http://schemas.microsoft.com/office/drawing/2010/main" xmlns="" val="0"/>
              </a:ext>
            </a:extLst>
          </a:blip>
          <a:srcRect l="15932" r="22401"/>
          <a:stretch>
            <a:fillRect/>
          </a:stretch>
        </p:blipFill>
        <p:spPr bwMode="auto">
          <a:xfrm>
            <a:off x="0" y="1844824"/>
            <a:ext cx="9144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Espace réservé du contenu 2"/>
          <p:cNvSpPr>
            <a:spLocks noGrp="1"/>
          </p:cNvSpPr>
          <p:nvPr>
            <p:ph idx="1"/>
          </p:nvPr>
        </p:nvSpPr>
        <p:spPr>
          <a:xfrm>
            <a:off x="3131840" y="2331846"/>
            <a:ext cx="6012160" cy="3689442"/>
          </a:xfrm>
          <a:ln>
            <a:miter lim="800000"/>
            <a:headEnd/>
            <a:tailEnd/>
          </a:ln>
          <a:extLst/>
        </p:spPr>
        <p:txBody>
          <a:bodyPr>
            <a:normAutofit/>
          </a:bodyPr>
          <a:lstStyle/>
          <a:p>
            <a:pPr marL="917575" indent="-355600">
              <a:lnSpc>
                <a:spcPct val="150000"/>
              </a:lnSpc>
              <a:spcBef>
                <a:spcPts val="0"/>
              </a:spcBef>
              <a:buClrTx/>
              <a:defRPr/>
            </a:pPr>
            <a:r>
              <a:rPr lang="en-US" b="1" dirty="0" smtClean="0">
                <a:ln>
                  <a:solidFill>
                    <a:srgbClr val="FF0000"/>
                  </a:solidFill>
                </a:ln>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30 </a:t>
            </a:r>
            <a:r>
              <a:rPr lang="en-US" b="1" dirty="0" smtClean="0">
                <a:ln>
                  <a:solidFill>
                    <a:srgbClr val="FF0000"/>
                  </a:solidFill>
                </a:ln>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detection</a:t>
            </a:r>
          </a:p>
          <a:p>
            <a:pPr marL="917575" indent="-355600">
              <a:lnSpc>
                <a:spcPct val="150000"/>
              </a:lnSpc>
              <a:spcBef>
                <a:spcPts val="0"/>
              </a:spcBef>
              <a:buClrTx/>
              <a:defRPr/>
            </a:pPr>
            <a:r>
              <a:rPr lang="en-US" b="1" dirty="0" smtClean="0">
                <a:ln>
                  <a:solidFill>
                    <a:srgbClr val="FF0000"/>
                  </a:solid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30 % under treatment</a:t>
            </a:r>
          </a:p>
          <a:p>
            <a:pPr marL="917575" indent="-355600">
              <a:lnSpc>
                <a:spcPct val="150000"/>
              </a:lnSpc>
              <a:spcBef>
                <a:spcPts val="0"/>
              </a:spcBef>
              <a:buClrTx/>
              <a:defRPr/>
            </a:pPr>
            <a:r>
              <a:rPr lang="en-US" b="1" dirty="0" smtClean="0">
                <a:ln>
                  <a:solidFill>
                    <a:srgbClr val="FF0000"/>
                  </a:solidFill>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30 % controlled</a:t>
            </a:r>
          </a:p>
          <a:p>
            <a:pPr marL="2170113" indent="-355600">
              <a:lnSpc>
                <a:spcPct val="150000"/>
              </a:lnSpc>
              <a:spcBef>
                <a:spcPts val="0"/>
              </a:spcBef>
              <a:buClrTx/>
              <a:defRPr/>
            </a:pPr>
            <a:endParaRPr lang="en-US" dirty="0">
              <a:solidFill>
                <a:srgbClr val="0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9644461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1)">
                                      <p:cBhvr>
                                        <p:cTn id="7" dur="2000"/>
                                        <p:tgtEl>
                                          <p:spTgt spid="16">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wheel(1)">
                                      <p:cBhvr>
                                        <p:cTn id="10" dur="2000"/>
                                        <p:tgtEl>
                                          <p:spTgt spid="16">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wheel(1)">
                                      <p:cBhvr>
                                        <p:cTn id="13" dur="2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988840"/>
            <a:ext cx="8784976" cy="4428016"/>
          </a:xfrm>
          <a:prstGeom prst="rect">
            <a:avLst/>
          </a:prstGeom>
          <a:effectLst>
            <a:outerShdw blurRad="38100" dist="30000" dir="5400000" rotWithShape="0">
              <a:srgbClr val="000000">
                <a:alpha val="45000"/>
              </a:srgbClr>
            </a:outerShdw>
            <a:reflection blurRad="6350" stA="50000" endA="295" endPos="92000" dist="1016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a:p>
        </p:txBody>
      </p:sp>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1988840"/>
            <a:ext cx="6572250" cy="4455989"/>
          </a:xfrm>
        </p:spPr>
        <p:txBody>
          <a:bodyPr/>
          <a:lstStyle/>
          <a:p>
            <a:pPr>
              <a:buFont typeface="Wingdings" pitchFamily="2" charset="2"/>
              <a:buNone/>
            </a:pPr>
            <a:r>
              <a:rPr lang="fr-FR" altLang="fr-FR" sz="4000" b="1" dirty="0" smtClean="0"/>
              <a:t>	</a:t>
            </a:r>
          </a:p>
        </p:txBody>
      </p:sp>
      <p:sp>
        <p:nvSpPr>
          <p:cNvPr id="9" name="Rectangle à coins arrondis 5"/>
          <p:cNvSpPr/>
          <p:nvPr/>
        </p:nvSpPr>
        <p:spPr>
          <a:xfrm>
            <a:off x="4000500" y="3429000"/>
            <a:ext cx="1571625" cy="914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4800" dirty="0"/>
              <a:t>HTA</a:t>
            </a:r>
          </a:p>
        </p:txBody>
      </p:sp>
      <p:sp>
        <p:nvSpPr>
          <p:cNvPr id="10" name="Rectangle à coins arrondis 6"/>
          <p:cNvSpPr/>
          <p:nvPr/>
        </p:nvSpPr>
        <p:spPr>
          <a:xfrm>
            <a:off x="1214438" y="2000250"/>
            <a:ext cx="157162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Maladie coronaire</a:t>
            </a:r>
          </a:p>
        </p:txBody>
      </p:sp>
      <p:sp>
        <p:nvSpPr>
          <p:cNvPr id="11" name="Rectangle à coins arrondis 7"/>
          <p:cNvSpPr/>
          <p:nvPr/>
        </p:nvSpPr>
        <p:spPr>
          <a:xfrm>
            <a:off x="7072313" y="1857375"/>
            <a:ext cx="157162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AVC</a:t>
            </a:r>
          </a:p>
        </p:txBody>
      </p:sp>
      <p:sp>
        <p:nvSpPr>
          <p:cNvPr id="12" name="Rectangle à coins arrondis 8"/>
          <p:cNvSpPr/>
          <p:nvPr/>
        </p:nvSpPr>
        <p:spPr>
          <a:xfrm>
            <a:off x="928688" y="5000625"/>
            <a:ext cx="1857375"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Insuffisance cardiaque</a:t>
            </a:r>
          </a:p>
        </p:txBody>
      </p:sp>
      <p:sp>
        <p:nvSpPr>
          <p:cNvPr id="13" name="Rectangle à coins arrondis 9"/>
          <p:cNvSpPr/>
          <p:nvPr/>
        </p:nvSpPr>
        <p:spPr>
          <a:xfrm>
            <a:off x="7072313" y="5143500"/>
            <a:ext cx="1785937"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Insuffisance rénale</a:t>
            </a:r>
          </a:p>
        </p:txBody>
      </p:sp>
      <p:sp>
        <p:nvSpPr>
          <p:cNvPr id="14" name="Rectangle à coins arrondis 10"/>
          <p:cNvSpPr/>
          <p:nvPr/>
        </p:nvSpPr>
        <p:spPr>
          <a:xfrm>
            <a:off x="4071938" y="5214938"/>
            <a:ext cx="1571625"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Fibrillation atriale</a:t>
            </a:r>
          </a:p>
        </p:txBody>
      </p:sp>
      <p:sp>
        <p:nvSpPr>
          <p:cNvPr id="15" name="Rectangle à coins arrondis 11"/>
          <p:cNvSpPr/>
          <p:nvPr/>
        </p:nvSpPr>
        <p:spPr>
          <a:xfrm>
            <a:off x="4071938" y="1714500"/>
            <a:ext cx="1571625"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t>AOMI</a:t>
            </a:r>
          </a:p>
        </p:txBody>
      </p:sp>
      <p:cxnSp>
        <p:nvCxnSpPr>
          <p:cNvPr id="16" name="Connecteur droit avec flèche 13"/>
          <p:cNvCxnSpPr>
            <a:stCxn id="9" idx="0"/>
          </p:cNvCxnSpPr>
          <p:nvPr/>
        </p:nvCxnSpPr>
        <p:spPr>
          <a:xfrm rot="16200000" flipV="1">
            <a:off x="4321969" y="2964656"/>
            <a:ext cx="857250"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7"/>
          <p:cNvCxnSpPr/>
          <p:nvPr/>
        </p:nvCxnSpPr>
        <p:spPr>
          <a:xfrm>
            <a:off x="5508104" y="4293096"/>
            <a:ext cx="1571625" cy="92868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8"/>
          <p:cNvCxnSpPr/>
          <p:nvPr/>
        </p:nvCxnSpPr>
        <p:spPr>
          <a:xfrm rot="10800000" flipV="1">
            <a:off x="2714625" y="4286250"/>
            <a:ext cx="1285875" cy="1000125"/>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9"/>
          <p:cNvCxnSpPr>
            <a:stCxn id="9" idx="2"/>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20"/>
          <p:cNvCxnSpPr/>
          <p:nvPr/>
        </p:nvCxnSpPr>
        <p:spPr>
          <a:xfrm rot="10800000">
            <a:off x="2428875" y="2928938"/>
            <a:ext cx="1571625" cy="1071562"/>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1"/>
          <p:cNvCxnSpPr>
            <a:stCxn id="9" idx="3"/>
          </p:cNvCxnSpPr>
          <p:nvPr/>
        </p:nvCxnSpPr>
        <p:spPr>
          <a:xfrm flipV="1">
            <a:off x="5572125" y="2786063"/>
            <a:ext cx="1571625" cy="1100137"/>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à coins arrondis 33"/>
          <p:cNvSpPr/>
          <p:nvPr/>
        </p:nvSpPr>
        <p:spPr>
          <a:xfrm>
            <a:off x="7072313" y="2928938"/>
            <a:ext cx="1571625" cy="914400"/>
          </a:xfrm>
          <a:prstGeom prst="roundRect">
            <a:avLst/>
          </a:prstGeom>
          <a:solidFill>
            <a:schemeClr val="accent2">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rgbClr val="FF0000"/>
                </a:solidFill>
              </a:rPr>
              <a:t>Démence</a:t>
            </a:r>
          </a:p>
        </p:txBody>
      </p:sp>
      <p:sp>
        <p:nvSpPr>
          <p:cNvPr id="24" name="Rectangle à coins arrondis 4"/>
          <p:cNvSpPr txBox="1">
            <a:spLocks/>
          </p:cNvSpPr>
          <p:nvPr/>
        </p:nvSpPr>
        <p:spPr>
          <a:xfrm>
            <a:off x="395536" y="44624"/>
            <a:ext cx="8229600" cy="882352"/>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GRAVITE DE L’ 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26" name="Rectangle 2"/>
          <p:cNvSpPr txBox="1">
            <a:spLocks noChangeArrowheads="1"/>
          </p:cNvSpPr>
          <p:nvPr/>
        </p:nvSpPr>
        <p:spPr>
          <a:xfrm>
            <a:off x="1043608" y="1124744"/>
            <a:ext cx="7010400" cy="485775"/>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85000" lnSpcReduction="20000"/>
          </a:bodyPr>
          <a:lstStyle/>
          <a:p>
            <a:pPr lvl="0" algn="ctr">
              <a:spcBef>
                <a:spcPct val="50000"/>
              </a:spcBef>
              <a:defRPr/>
            </a:pP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fr-FR" altLang="fr-FR" sz="36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Le tueur de l’ombre</a:t>
            </a: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fr-FR" altLang="fr-FR" sz="3600" b="1" dirty="0">
                <a:latin typeface="Times New Roman" pitchFamily="18" charset="0"/>
                <a:cs typeface="Times New Roman" pitchFamily="18" charset="0"/>
              </a:rPr>
              <a:t>« </a:t>
            </a:r>
            <a:r>
              <a:rPr lang="fr-FR" altLang="fr-FR" sz="3600" b="1" dirty="0" err="1">
                <a:solidFill>
                  <a:srgbClr val="FF3300"/>
                </a:solidFill>
                <a:latin typeface="Times New Roman" pitchFamily="18" charset="0"/>
                <a:cs typeface="Times New Roman" pitchFamily="18" charset="0"/>
              </a:rPr>
              <a:t>silent</a:t>
            </a:r>
            <a:r>
              <a:rPr lang="fr-FR" altLang="fr-FR" sz="3600" b="1" dirty="0">
                <a:solidFill>
                  <a:srgbClr val="FF3300"/>
                </a:solidFill>
                <a:latin typeface="Times New Roman" pitchFamily="18" charset="0"/>
                <a:cs typeface="Times New Roman" pitchFamily="18" charset="0"/>
              </a:rPr>
              <a:t> killer</a:t>
            </a:r>
            <a:r>
              <a:rPr lang="fr-FR" altLang="fr-FR" sz="3600" b="1" dirty="0">
                <a:latin typeface="Times New Roman" pitchFamily="18" charset="0"/>
                <a:cs typeface="Times New Roman" pitchFamily="18" charset="0"/>
              </a:rPr>
              <a:t> »</a:t>
            </a: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295" y="1658948"/>
            <a:ext cx="9144000" cy="4343400"/>
          </a:xfrm>
        </p:spPr>
        <p:txBody>
          <a:bodyPr>
            <a:normAutofit/>
          </a:bodyPr>
          <a:lstStyle/>
          <a:p>
            <a:pPr marL="355600" indent="-355600">
              <a:lnSpc>
                <a:spcPct val="150000"/>
              </a:lnSpc>
              <a:spcBef>
                <a:spcPct val="0"/>
              </a:spcBef>
              <a:defRPr/>
            </a:pPr>
            <a:r>
              <a:rPr lang="fr-FR" altLang="fr-FR" b="1" dirty="0" smtClean="0">
                <a:solidFill>
                  <a:srgbClr val="FF0000"/>
                </a:solidFill>
                <a:effectLst>
                  <a:outerShdw blurRad="38100" dist="38100" dir="2700000" algn="tl">
                    <a:srgbClr val="000000"/>
                  </a:outerShdw>
                </a:effectLst>
                <a:latin typeface="Tahoma" charset="0"/>
                <a:cs typeface="Tahoma" charset="0"/>
              </a:rPr>
              <a:t>Major </a:t>
            </a:r>
            <a:r>
              <a:rPr lang="fr-FR" altLang="fr-FR" b="1" dirty="0" err="1" smtClean="0">
                <a:solidFill>
                  <a:srgbClr val="FF0000"/>
                </a:solidFill>
                <a:effectLst>
                  <a:outerShdw blurRad="38100" dist="38100" dir="2700000" algn="tl">
                    <a:srgbClr val="000000"/>
                  </a:outerShdw>
                </a:effectLst>
                <a:latin typeface="Tahoma" charset="0"/>
                <a:cs typeface="Tahoma" charset="0"/>
              </a:rPr>
              <a:t>cardiovascular</a:t>
            </a:r>
            <a:r>
              <a:rPr lang="fr-FR" altLang="fr-FR" b="1" dirty="0" smtClean="0">
                <a:solidFill>
                  <a:srgbClr val="FF0000"/>
                </a:solidFill>
                <a:effectLst>
                  <a:outerShdw blurRad="38100" dist="38100" dir="2700000" algn="tl">
                    <a:srgbClr val="000000"/>
                  </a:outerShdw>
                </a:effectLst>
                <a:latin typeface="Tahoma" charset="0"/>
                <a:cs typeface="Tahoma" charset="0"/>
              </a:rPr>
              <a:t> </a:t>
            </a:r>
            <a:r>
              <a:rPr lang="fr-FR" altLang="fr-FR" b="1" dirty="0" err="1" smtClean="0">
                <a:solidFill>
                  <a:srgbClr val="FF0000"/>
                </a:solidFill>
                <a:effectLst>
                  <a:outerShdw blurRad="38100" dist="38100" dir="2700000" algn="tl">
                    <a:srgbClr val="000000"/>
                  </a:outerShdw>
                </a:effectLst>
                <a:latin typeface="Tahoma" charset="0"/>
                <a:cs typeface="Tahoma" charset="0"/>
              </a:rPr>
              <a:t>risk</a:t>
            </a:r>
            <a:r>
              <a:rPr lang="fr-FR" altLang="fr-FR" b="1" dirty="0" smtClean="0">
                <a:solidFill>
                  <a:srgbClr val="FF0000"/>
                </a:solidFill>
                <a:effectLst>
                  <a:outerShdw blurRad="38100" dist="38100" dir="2700000" algn="tl">
                    <a:srgbClr val="000000"/>
                  </a:outerShdw>
                </a:effectLst>
                <a:latin typeface="Tahoma" charset="0"/>
                <a:cs typeface="Tahoma" charset="0"/>
              </a:rPr>
              <a:t> factor </a:t>
            </a:r>
            <a:endParaRPr lang="fr-FR" altLang="fr-FR" dirty="0" smtClean="0">
              <a:latin typeface="Tahoma" charset="0"/>
              <a:cs typeface="Tahoma" charset="0"/>
            </a:endParaRPr>
          </a:p>
          <a:p>
            <a:pPr marL="355600" indent="-355600">
              <a:lnSpc>
                <a:spcPct val="150000"/>
              </a:lnSpc>
              <a:spcBef>
                <a:spcPct val="0"/>
              </a:spcBef>
              <a:buClrTx/>
              <a:defRPr/>
            </a:pPr>
            <a:r>
              <a:rPr lang="fr-FR" altLang="fr-FR" dirty="0" smtClean="0">
                <a:latin typeface="Tahoma" charset="0"/>
                <a:cs typeface="Tahoma" charset="0"/>
              </a:rPr>
              <a:t>(</a:t>
            </a:r>
            <a:r>
              <a:rPr lang="fr-FR" altLang="fr-FR" sz="2800" dirty="0" smtClean="0">
                <a:latin typeface="Tahoma" charset="0"/>
                <a:cs typeface="Tahoma" charset="0"/>
              </a:rPr>
              <a:t>stroke×7</a:t>
            </a:r>
            <a:r>
              <a:rPr lang="fr-FR" altLang="fr-FR" sz="2800" dirty="0" smtClean="0">
                <a:latin typeface="Tahoma" charset="0"/>
                <a:cs typeface="Tahoma" charset="0"/>
              </a:rPr>
              <a:t>, </a:t>
            </a:r>
            <a:r>
              <a:rPr lang="fr-FR" altLang="fr-FR" sz="2800" dirty="0" err="1" smtClean="0">
                <a:latin typeface="Tahoma" charset="0"/>
                <a:cs typeface="Tahoma" charset="0"/>
              </a:rPr>
              <a:t>Heart</a:t>
            </a:r>
            <a:r>
              <a:rPr lang="fr-FR" altLang="fr-FR" sz="2800" dirty="0" smtClean="0">
                <a:latin typeface="Tahoma" charset="0"/>
                <a:cs typeface="Tahoma" charset="0"/>
              </a:rPr>
              <a:t> </a:t>
            </a:r>
            <a:r>
              <a:rPr lang="fr-FR" altLang="fr-FR" sz="2800" dirty="0" smtClean="0">
                <a:latin typeface="Tahoma" charset="0"/>
                <a:cs typeface="Tahoma" charset="0"/>
              </a:rPr>
              <a:t>failure×5, </a:t>
            </a:r>
            <a:r>
              <a:rPr lang="fr-FR" altLang="fr-FR" sz="2800" dirty="0" err="1" smtClean="0">
                <a:latin typeface="Tahoma" charset="0"/>
                <a:cs typeface="Tahoma" charset="0"/>
              </a:rPr>
              <a:t>Myocardial</a:t>
            </a:r>
            <a:r>
              <a:rPr lang="fr-FR" altLang="fr-FR" sz="2800" dirty="0" smtClean="0">
                <a:latin typeface="Tahoma" charset="0"/>
                <a:cs typeface="Tahoma" charset="0"/>
              </a:rPr>
              <a:t> Infarction×3)</a:t>
            </a:r>
            <a:endParaRPr lang="fr-FR" altLang="fr-FR" sz="2800" dirty="0" smtClean="0">
              <a:solidFill>
                <a:schemeClr val="tx1"/>
              </a:solidFill>
              <a:latin typeface="Tahoma" charset="0"/>
              <a:cs typeface="Tahoma" charset="0"/>
            </a:endParaRPr>
          </a:p>
        </p:txBody>
      </p:sp>
      <p:sp>
        <p:nvSpPr>
          <p:cNvPr id="9" name="Rectangle 8"/>
          <p:cNvSpPr/>
          <p:nvPr/>
        </p:nvSpPr>
        <p:spPr>
          <a:xfrm>
            <a:off x="3059832" y="3958756"/>
            <a:ext cx="2880320" cy="23314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50000"/>
              </a:lnSpc>
              <a:defRPr/>
            </a:pPr>
            <a:r>
              <a:rPr lang="fr-FR" kern="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HF x5, ACSx3</a:t>
            </a:r>
            <a:endParaRPr lang="fr-FR" dirty="0">
              <a:solidFill>
                <a:srgbClr val="FF0000"/>
              </a:solidFill>
              <a:effectLst>
                <a:outerShdw blurRad="38100" dist="38100" dir="2700000" algn="tl">
                  <a:srgbClr val="000000">
                    <a:alpha val="43137"/>
                  </a:srgbClr>
                </a:outerShdw>
              </a:effectLst>
            </a:endParaRPr>
          </a:p>
          <a:p>
            <a:pPr>
              <a:lnSpc>
                <a:spcPct val="150000"/>
              </a:lnSpc>
              <a:buFont typeface="Wingdings" pitchFamily="2" charset="2"/>
              <a:buChar char="q"/>
              <a:defRPr/>
            </a:pPr>
            <a:r>
              <a:rPr lang="fr-FR" dirty="0" err="1">
                <a:solidFill>
                  <a:srgbClr val="FF0000"/>
                </a:solidFill>
              </a:rPr>
              <a:t>Heart</a:t>
            </a:r>
            <a:r>
              <a:rPr lang="fr-FR" dirty="0">
                <a:solidFill>
                  <a:srgbClr val="FF0000"/>
                </a:solidFill>
              </a:rPr>
              <a:t> </a:t>
            </a:r>
            <a:r>
              <a:rPr lang="fr-FR" dirty="0" err="1">
                <a:solidFill>
                  <a:srgbClr val="FF0000"/>
                </a:solidFill>
              </a:rPr>
              <a:t>Failure</a:t>
            </a:r>
            <a:r>
              <a:rPr lang="fr-FR" dirty="0">
                <a:solidFill>
                  <a:srgbClr val="FF0000"/>
                </a:solidFill>
              </a:rPr>
              <a:t>:</a:t>
            </a:r>
            <a:r>
              <a:rPr lang="fr-FR" dirty="0"/>
              <a:t> 55.2%</a:t>
            </a:r>
          </a:p>
          <a:p>
            <a:pPr>
              <a:lnSpc>
                <a:spcPct val="150000"/>
              </a:lnSpc>
              <a:buFont typeface="Wingdings" pitchFamily="2" charset="2"/>
              <a:buChar char="q"/>
              <a:defRPr/>
            </a:pPr>
            <a:r>
              <a:rPr lang="fr-FR" dirty="0"/>
              <a:t>2005: 16 million </a:t>
            </a:r>
            <a:r>
              <a:rPr lang="fr-FR" dirty="0" err="1"/>
              <a:t>vascular</a:t>
            </a:r>
            <a:r>
              <a:rPr lang="fr-FR" dirty="0"/>
              <a:t> </a:t>
            </a:r>
            <a:r>
              <a:rPr lang="fr-FR" dirty="0" err="1"/>
              <a:t>events</a:t>
            </a:r>
            <a:r>
              <a:rPr lang="fr-FR" dirty="0"/>
              <a:t> and </a:t>
            </a:r>
            <a:r>
              <a:rPr lang="fr-FR" dirty="0">
                <a:solidFill>
                  <a:srgbClr val="FF0000"/>
                </a:solidFill>
              </a:rPr>
              <a:t>5.8 million </a:t>
            </a:r>
            <a:r>
              <a:rPr lang="fr-FR" dirty="0" err="1">
                <a:solidFill>
                  <a:srgbClr val="FF0000"/>
                </a:solidFill>
              </a:rPr>
              <a:t>deaths</a:t>
            </a:r>
            <a:r>
              <a:rPr lang="fr-FR" dirty="0">
                <a:solidFill>
                  <a:srgbClr val="FF0000"/>
                </a:solidFill>
              </a:rPr>
              <a:t> due to stroke</a:t>
            </a:r>
          </a:p>
          <a:p>
            <a:pPr algn="r">
              <a:defRPr/>
            </a:pPr>
            <a:r>
              <a:rPr lang="fr-FR" sz="1050" i="1" dirty="0" err="1"/>
              <a:t>Heart</a:t>
            </a:r>
            <a:r>
              <a:rPr lang="fr-FR" sz="1050" i="1" dirty="0"/>
              <a:t> 2008;94:697-705</a:t>
            </a:r>
          </a:p>
        </p:txBody>
      </p:sp>
      <p:pic>
        <p:nvPicPr>
          <p:cNvPr id="26628" name="Picture 54" descr="he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5437" y="3193696"/>
            <a:ext cx="492125" cy="762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7" name="Rectangle 46"/>
          <p:cNvSpPr/>
          <p:nvPr/>
        </p:nvSpPr>
        <p:spPr>
          <a:xfrm>
            <a:off x="6125616" y="3595218"/>
            <a:ext cx="2952328" cy="32905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nSpc>
                <a:spcPct val="150000"/>
              </a:lnSpc>
              <a:buFont typeface="Wingdings" pitchFamily="2" charset="2"/>
              <a:buChar char="q"/>
              <a:defRPr/>
            </a:pPr>
            <a:endParaRPr lang="en-US" dirty="0"/>
          </a:p>
          <a:p>
            <a:pPr>
              <a:lnSpc>
                <a:spcPct val="150000"/>
              </a:lnSpc>
              <a:buFont typeface="Wingdings" pitchFamily="2" charset="2"/>
              <a:buChar char="q"/>
              <a:defRPr/>
            </a:pPr>
            <a:r>
              <a:rPr lang="en-US" dirty="0">
                <a:solidFill>
                  <a:srgbClr val="FF0000"/>
                </a:solidFill>
              </a:rPr>
              <a:t>Renal Failure</a:t>
            </a:r>
            <a:r>
              <a:rPr lang="en-US" dirty="0"/>
              <a:t>: 100% death rate. </a:t>
            </a:r>
            <a:r>
              <a:rPr lang="fr-FR" i="1" dirty="0"/>
              <a:t>By NJOH J. :J. Hum. </a:t>
            </a:r>
            <a:r>
              <a:rPr lang="fr-FR" i="1" dirty="0" err="1"/>
              <a:t>Hypertens</a:t>
            </a:r>
            <a:r>
              <a:rPr lang="fr-FR" i="1" dirty="0"/>
              <a:t>. 1990 Apr. 4(2): 88-90</a:t>
            </a:r>
          </a:p>
          <a:p>
            <a:pPr>
              <a:lnSpc>
                <a:spcPct val="150000"/>
              </a:lnSpc>
              <a:buFont typeface="Wingdings" pitchFamily="2" charset="2"/>
              <a:buChar char="q"/>
              <a:defRPr/>
            </a:pPr>
            <a:r>
              <a:rPr lang="fr-FR" dirty="0"/>
              <a:t>1/3 of CKD on </a:t>
            </a:r>
            <a:r>
              <a:rPr lang="fr-FR" dirty="0" err="1"/>
              <a:t>dialysis</a:t>
            </a:r>
            <a:r>
              <a:rPr lang="fr-FR" dirty="0"/>
              <a:t> </a:t>
            </a:r>
            <a:r>
              <a:rPr lang="fr-FR" dirty="0" err="1"/>
              <a:t>worldwide</a:t>
            </a:r>
            <a:endParaRPr lang="en-US" dirty="0"/>
          </a:p>
          <a:p>
            <a:pPr>
              <a:lnSpc>
                <a:spcPct val="150000"/>
              </a:lnSpc>
              <a:buFont typeface="Wingdings" pitchFamily="2" charset="2"/>
              <a:buChar char="q"/>
              <a:defRPr/>
            </a:pPr>
            <a:endParaRPr lang="en-US" sz="1400" dirty="0"/>
          </a:p>
        </p:txBody>
      </p:sp>
      <p:grpSp>
        <p:nvGrpSpPr>
          <p:cNvPr id="26630" name="Group 13"/>
          <p:cNvGrpSpPr>
            <a:grpSpLocks/>
          </p:cNvGrpSpPr>
          <p:nvPr/>
        </p:nvGrpSpPr>
        <p:grpSpPr bwMode="auto">
          <a:xfrm>
            <a:off x="7390606" y="2958522"/>
            <a:ext cx="382587" cy="549275"/>
            <a:chOff x="742" y="3149"/>
            <a:chExt cx="433" cy="682"/>
          </a:xfrm>
        </p:grpSpPr>
        <p:grpSp>
          <p:nvGrpSpPr>
            <p:cNvPr id="26635" name="Group 14"/>
            <p:cNvGrpSpPr>
              <a:grpSpLocks/>
            </p:cNvGrpSpPr>
            <p:nvPr/>
          </p:nvGrpSpPr>
          <p:grpSpPr bwMode="auto">
            <a:xfrm>
              <a:off x="742" y="3218"/>
              <a:ext cx="433" cy="613"/>
              <a:chOff x="1354" y="1990"/>
              <a:chExt cx="433" cy="613"/>
            </a:xfrm>
          </p:grpSpPr>
          <p:sp>
            <p:nvSpPr>
              <p:cNvPr id="26649" name="Freeform 15"/>
              <p:cNvSpPr>
                <a:spLocks/>
              </p:cNvSpPr>
              <p:nvPr/>
            </p:nvSpPr>
            <p:spPr bwMode="auto">
              <a:xfrm>
                <a:off x="1560" y="2213"/>
                <a:ext cx="209" cy="384"/>
              </a:xfrm>
              <a:custGeom>
                <a:avLst/>
                <a:gdLst>
                  <a:gd name="T0" fmla="*/ 0 w 489"/>
                  <a:gd name="T1" fmla="*/ 0 h 902"/>
                  <a:gd name="T2" fmla="*/ 0 w 489"/>
                  <a:gd name="T3" fmla="*/ 0 h 902"/>
                  <a:gd name="T4" fmla="*/ 0 w 489"/>
                  <a:gd name="T5" fmla="*/ 0 h 902"/>
                  <a:gd name="T6" fmla="*/ 0 w 489"/>
                  <a:gd name="T7" fmla="*/ 0 h 902"/>
                  <a:gd name="T8" fmla="*/ 0 w 489"/>
                  <a:gd name="T9" fmla="*/ 0 h 902"/>
                  <a:gd name="T10" fmla="*/ 0 w 489"/>
                  <a:gd name="T11" fmla="*/ 0 h 902"/>
                  <a:gd name="T12" fmla="*/ 0 w 489"/>
                  <a:gd name="T13" fmla="*/ 0 h 902"/>
                  <a:gd name="T14" fmla="*/ 0 w 489"/>
                  <a:gd name="T15" fmla="*/ 0 h 902"/>
                  <a:gd name="T16" fmla="*/ 0 w 489"/>
                  <a:gd name="T17" fmla="*/ 0 h 902"/>
                  <a:gd name="T18" fmla="*/ 0 w 489"/>
                  <a:gd name="T19" fmla="*/ 0 h 902"/>
                  <a:gd name="T20" fmla="*/ 0 w 489"/>
                  <a:gd name="T21" fmla="*/ 0 h 902"/>
                  <a:gd name="T22" fmla="*/ 0 w 489"/>
                  <a:gd name="T23" fmla="*/ 0 h 902"/>
                  <a:gd name="T24" fmla="*/ 0 w 489"/>
                  <a:gd name="T25" fmla="*/ 0 h 9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9"/>
                  <a:gd name="T40" fmla="*/ 0 h 902"/>
                  <a:gd name="T41" fmla="*/ 489 w 489"/>
                  <a:gd name="T42" fmla="*/ 902 h 9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9" h="902">
                    <a:moveTo>
                      <a:pt x="489" y="896"/>
                    </a:moveTo>
                    <a:cubicBezTo>
                      <a:pt x="484" y="828"/>
                      <a:pt x="479" y="760"/>
                      <a:pt x="469" y="685"/>
                    </a:cubicBezTo>
                    <a:cubicBezTo>
                      <a:pt x="459" y="610"/>
                      <a:pt x="452" y="524"/>
                      <a:pt x="428" y="448"/>
                    </a:cubicBezTo>
                    <a:cubicBezTo>
                      <a:pt x="404" y="372"/>
                      <a:pt x="368" y="288"/>
                      <a:pt x="327" y="231"/>
                    </a:cubicBezTo>
                    <a:cubicBezTo>
                      <a:pt x="286" y="174"/>
                      <a:pt x="227" y="137"/>
                      <a:pt x="184" y="103"/>
                    </a:cubicBezTo>
                    <a:cubicBezTo>
                      <a:pt x="141" y="69"/>
                      <a:pt x="100" y="0"/>
                      <a:pt x="69" y="28"/>
                    </a:cubicBezTo>
                    <a:cubicBezTo>
                      <a:pt x="38" y="56"/>
                      <a:pt x="2" y="210"/>
                      <a:pt x="1" y="272"/>
                    </a:cubicBezTo>
                    <a:cubicBezTo>
                      <a:pt x="0" y="334"/>
                      <a:pt x="41" y="383"/>
                      <a:pt x="62" y="401"/>
                    </a:cubicBezTo>
                    <a:cubicBezTo>
                      <a:pt x="83" y="419"/>
                      <a:pt x="100" y="379"/>
                      <a:pt x="130" y="380"/>
                    </a:cubicBezTo>
                    <a:cubicBezTo>
                      <a:pt x="160" y="381"/>
                      <a:pt x="205" y="378"/>
                      <a:pt x="245" y="408"/>
                    </a:cubicBezTo>
                    <a:cubicBezTo>
                      <a:pt x="285" y="438"/>
                      <a:pt x="340" y="491"/>
                      <a:pt x="367" y="557"/>
                    </a:cubicBezTo>
                    <a:cubicBezTo>
                      <a:pt x="394" y="623"/>
                      <a:pt x="399" y="750"/>
                      <a:pt x="408" y="807"/>
                    </a:cubicBezTo>
                    <a:cubicBezTo>
                      <a:pt x="417" y="864"/>
                      <a:pt x="419" y="883"/>
                      <a:pt x="422" y="902"/>
                    </a:cubicBezTo>
                  </a:path>
                </a:pathLst>
              </a:custGeom>
              <a:solidFill>
                <a:srgbClr val="DEDDBD"/>
              </a:solidFill>
              <a:ln w="19050">
                <a:solidFill>
                  <a:srgbClr val="767452"/>
                </a:solidFill>
                <a:round/>
                <a:headEnd/>
                <a:tailEnd/>
              </a:ln>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grpSp>
            <p:nvGrpSpPr>
              <p:cNvPr id="26650" name="Group 16"/>
              <p:cNvGrpSpPr>
                <a:grpSpLocks/>
              </p:cNvGrpSpPr>
              <p:nvPr/>
            </p:nvGrpSpPr>
            <p:grpSpPr bwMode="auto">
              <a:xfrm>
                <a:off x="1597" y="2244"/>
                <a:ext cx="190" cy="125"/>
                <a:chOff x="4520" y="2315"/>
                <a:chExt cx="446" cy="293"/>
              </a:xfrm>
            </p:grpSpPr>
            <p:sp>
              <p:nvSpPr>
                <p:cNvPr id="26666" name="Freeform 17"/>
                <p:cNvSpPr>
                  <a:spLocks/>
                </p:cNvSpPr>
                <p:nvPr/>
              </p:nvSpPr>
              <p:spPr bwMode="auto">
                <a:xfrm>
                  <a:off x="4520" y="2315"/>
                  <a:ext cx="446" cy="293"/>
                </a:xfrm>
                <a:custGeom>
                  <a:avLst/>
                  <a:gdLst>
                    <a:gd name="T0" fmla="*/ 51 w 446"/>
                    <a:gd name="T1" fmla="*/ 8 h 293"/>
                    <a:gd name="T2" fmla="*/ 139 w 446"/>
                    <a:gd name="T3" fmla="*/ 70 h 293"/>
                    <a:gd name="T4" fmla="*/ 210 w 446"/>
                    <a:gd name="T5" fmla="*/ 91 h 293"/>
                    <a:gd name="T6" fmla="*/ 368 w 446"/>
                    <a:gd name="T7" fmla="*/ 67 h 293"/>
                    <a:gd name="T8" fmla="*/ 366 w 446"/>
                    <a:gd name="T9" fmla="*/ 213 h 293"/>
                    <a:gd name="T10" fmla="*/ 206 w 446"/>
                    <a:gd name="T11" fmla="*/ 247 h 293"/>
                    <a:gd name="T12" fmla="*/ 39 w 446"/>
                    <a:gd name="T13" fmla="*/ 290 h 293"/>
                    <a:gd name="T14" fmla="*/ 33 w 446"/>
                    <a:gd name="T15" fmla="*/ 268 h 293"/>
                    <a:gd name="T16" fmla="*/ 107 w 446"/>
                    <a:gd name="T17" fmla="*/ 250 h 293"/>
                    <a:gd name="T18" fmla="*/ 198 w 446"/>
                    <a:gd name="T19" fmla="*/ 205 h 293"/>
                    <a:gd name="T20" fmla="*/ 102 w 446"/>
                    <a:gd name="T21" fmla="*/ 207 h 293"/>
                    <a:gd name="T22" fmla="*/ 15 w 446"/>
                    <a:gd name="T23" fmla="*/ 208 h 293"/>
                    <a:gd name="T24" fmla="*/ 17 w 446"/>
                    <a:gd name="T25" fmla="*/ 186 h 293"/>
                    <a:gd name="T26" fmla="*/ 94 w 446"/>
                    <a:gd name="T27" fmla="*/ 183 h 293"/>
                    <a:gd name="T28" fmla="*/ 198 w 446"/>
                    <a:gd name="T29" fmla="*/ 173 h 293"/>
                    <a:gd name="T30" fmla="*/ 114 w 446"/>
                    <a:gd name="T31" fmla="*/ 155 h 293"/>
                    <a:gd name="T32" fmla="*/ 13 w 446"/>
                    <a:gd name="T33" fmla="*/ 120 h 293"/>
                    <a:gd name="T34" fmla="*/ 35 w 446"/>
                    <a:gd name="T35" fmla="*/ 110 h 293"/>
                    <a:gd name="T36" fmla="*/ 122 w 446"/>
                    <a:gd name="T37" fmla="*/ 139 h 293"/>
                    <a:gd name="T38" fmla="*/ 208 w 446"/>
                    <a:gd name="T39" fmla="*/ 131 h 293"/>
                    <a:gd name="T40" fmla="*/ 156 w 446"/>
                    <a:gd name="T41" fmla="*/ 105 h 293"/>
                    <a:gd name="T42" fmla="*/ 109 w 446"/>
                    <a:gd name="T43" fmla="*/ 78 h 293"/>
                    <a:gd name="T44" fmla="*/ 45 w 446"/>
                    <a:gd name="T45" fmla="*/ 24 h 293"/>
                    <a:gd name="T46" fmla="*/ 51 w 446"/>
                    <a:gd name="T47" fmla="*/ 8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6"/>
                    <a:gd name="T73" fmla="*/ 0 h 293"/>
                    <a:gd name="T74" fmla="*/ 446 w 446"/>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6" h="293">
                      <a:moveTo>
                        <a:pt x="51" y="8"/>
                      </a:moveTo>
                      <a:cubicBezTo>
                        <a:pt x="67" y="16"/>
                        <a:pt x="113" y="56"/>
                        <a:pt x="139" y="70"/>
                      </a:cubicBezTo>
                      <a:cubicBezTo>
                        <a:pt x="165" y="84"/>
                        <a:pt x="172" y="91"/>
                        <a:pt x="210" y="91"/>
                      </a:cubicBezTo>
                      <a:cubicBezTo>
                        <a:pt x="248" y="91"/>
                        <a:pt x="320" y="69"/>
                        <a:pt x="368" y="67"/>
                      </a:cubicBezTo>
                      <a:cubicBezTo>
                        <a:pt x="446" y="77"/>
                        <a:pt x="426" y="213"/>
                        <a:pt x="366" y="213"/>
                      </a:cubicBezTo>
                      <a:cubicBezTo>
                        <a:pt x="310" y="215"/>
                        <a:pt x="260" y="234"/>
                        <a:pt x="206" y="247"/>
                      </a:cubicBezTo>
                      <a:cubicBezTo>
                        <a:pt x="152" y="260"/>
                        <a:pt x="68" y="287"/>
                        <a:pt x="39" y="290"/>
                      </a:cubicBezTo>
                      <a:cubicBezTo>
                        <a:pt x="10" y="293"/>
                        <a:pt x="22" y="275"/>
                        <a:pt x="33" y="268"/>
                      </a:cubicBezTo>
                      <a:cubicBezTo>
                        <a:pt x="44" y="261"/>
                        <a:pt x="80" y="260"/>
                        <a:pt x="107" y="250"/>
                      </a:cubicBezTo>
                      <a:cubicBezTo>
                        <a:pt x="134" y="240"/>
                        <a:pt x="199" y="212"/>
                        <a:pt x="198" y="205"/>
                      </a:cubicBezTo>
                      <a:cubicBezTo>
                        <a:pt x="197" y="198"/>
                        <a:pt x="132" y="207"/>
                        <a:pt x="102" y="207"/>
                      </a:cubicBezTo>
                      <a:cubicBezTo>
                        <a:pt x="72" y="207"/>
                        <a:pt x="29" y="211"/>
                        <a:pt x="15" y="208"/>
                      </a:cubicBezTo>
                      <a:cubicBezTo>
                        <a:pt x="1" y="205"/>
                        <a:pt x="4" y="190"/>
                        <a:pt x="17" y="186"/>
                      </a:cubicBezTo>
                      <a:cubicBezTo>
                        <a:pt x="30" y="182"/>
                        <a:pt x="64" y="185"/>
                        <a:pt x="94" y="183"/>
                      </a:cubicBezTo>
                      <a:cubicBezTo>
                        <a:pt x="124" y="181"/>
                        <a:pt x="195" y="178"/>
                        <a:pt x="198" y="173"/>
                      </a:cubicBezTo>
                      <a:cubicBezTo>
                        <a:pt x="201" y="168"/>
                        <a:pt x="145" y="164"/>
                        <a:pt x="114" y="155"/>
                      </a:cubicBezTo>
                      <a:cubicBezTo>
                        <a:pt x="83" y="146"/>
                        <a:pt x="26" y="127"/>
                        <a:pt x="13" y="120"/>
                      </a:cubicBezTo>
                      <a:cubicBezTo>
                        <a:pt x="0" y="113"/>
                        <a:pt x="17" y="107"/>
                        <a:pt x="35" y="110"/>
                      </a:cubicBezTo>
                      <a:cubicBezTo>
                        <a:pt x="53" y="113"/>
                        <a:pt x="93" y="136"/>
                        <a:pt x="122" y="139"/>
                      </a:cubicBezTo>
                      <a:cubicBezTo>
                        <a:pt x="151" y="142"/>
                        <a:pt x="202" y="137"/>
                        <a:pt x="208" y="131"/>
                      </a:cubicBezTo>
                      <a:cubicBezTo>
                        <a:pt x="214" y="125"/>
                        <a:pt x="172" y="114"/>
                        <a:pt x="156" y="105"/>
                      </a:cubicBezTo>
                      <a:cubicBezTo>
                        <a:pt x="140" y="96"/>
                        <a:pt x="127" y="91"/>
                        <a:pt x="109" y="78"/>
                      </a:cubicBezTo>
                      <a:cubicBezTo>
                        <a:pt x="91" y="65"/>
                        <a:pt x="54" y="35"/>
                        <a:pt x="45" y="24"/>
                      </a:cubicBezTo>
                      <a:cubicBezTo>
                        <a:pt x="36" y="13"/>
                        <a:pt x="35" y="0"/>
                        <a:pt x="51" y="8"/>
                      </a:cubicBezTo>
                      <a:close/>
                    </a:path>
                  </a:pathLst>
                </a:custGeom>
                <a:gradFill rotWithShape="1">
                  <a:gsLst>
                    <a:gs pos="0">
                      <a:srgbClr val="800000"/>
                    </a:gs>
                    <a:gs pos="50000">
                      <a:srgbClr val="C80000"/>
                    </a:gs>
                    <a:gs pos="100000">
                      <a:srgbClr val="800000"/>
                    </a:gs>
                  </a:gsLst>
                  <a:lin ang="0" scaled="1"/>
                </a:gradFill>
                <a:ln w="12700">
                  <a:solidFill>
                    <a:srgbClr val="800000"/>
                  </a:solidFill>
                  <a:round/>
                  <a:headEnd/>
                  <a:tailEnd/>
                </a:ln>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43" name="Oval 18"/>
                <p:cNvSpPr>
                  <a:spLocks noChangeArrowheads="1"/>
                </p:cNvSpPr>
                <p:nvPr/>
              </p:nvSpPr>
              <p:spPr bwMode="auto">
                <a:xfrm rot="4741490">
                  <a:off x="4744" y="2350"/>
                  <a:ext cx="111" cy="198"/>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w="19050" algn="ctr">
                  <a:noFill/>
                  <a:round/>
                  <a:headEnd/>
                  <a:tailEnd/>
                </a:ln>
                <a:effectLst/>
              </p:spPr>
              <p:txBody>
                <a:bodyPr wrap="none" lIns="92075" tIns="46038" rIns="92075" bIns="46038" anchor="ctr"/>
                <a:lstStyle/>
                <a:p>
                  <a:pPr>
                    <a:defRPr/>
                  </a:pPr>
                  <a:endParaRPr lang="fr-FR"/>
                </a:p>
              </p:txBody>
            </p:sp>
            <p:sp>
              <p:nvSpPr>
                <p:cNvPr id="26668" name="Oval 19"/>
                <p:cNvSpPr>
                  <a:spLocks noChangeArrowheads="1"/>
                </p:cNvSpPr>
                <p:nvPr/>
              </p:nvSpPr>
              <p:spPr bwMode="auto">
                <a:xfrm>
                  <a:off x="4837" y="2381"/>
                  <a:ext cx="106" cy="150"/>
                </a:xfrm>
                <a:prstGeom prst="ellipse">
                  <a:avLst/>
                </a:prstGeom>
                <a:solidFill>
                  <a:srgbClr val="C80000"/>
                </a:solidFill>
                <a:ln>
                  <a:noFill/>
                </a:ln>
                <a:extLst>
                  <a:ext uri="{91240B29-F687-4f45-9708-019B960494DF}">
                    <a14:hiddenLine xmlns:a14="http://schemas.microsoft.com/office/drawing/2010/main" xmlns="" w="19050" algn="ctr">
                      <a:solidFill>
                        <a:srgbClr val="000000"/>
                      </a:solidFill>
                      <a:round/>
                      <a:headEnd/>
                      <a:tailEnd/>
                    </a14:hiddenLine>
                  </a:ext>
                </a:extLst>
              </p:spPr>
              <p:txBody>
                <a:bodyPr wrap="none"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69" name="Oval 20"/>
                <p:cNvSpPr>
                  <a:spLocks noChangeArrowheads="1"/>
                </p:cNvSpPr>
                <p:nvPr/>
              </p:nvSpPr>
              <p:spPr bwMode="auto">
                <a:xfrm>
                  <a:off x="4863" y="2413"/>
                  <a:ext cx="59" cy="84"/>
                </a:xfrm>
                <a:prstGeom prst="ellipse">
                  <a:avLst/>
                </a:prstGeom>
                <a:gradFill rotWithShape="1">
                  <a:gsLst>
                    <a:gs pos="0">
                      <a:srgbClr val="3B0000"/>
                    </a:gs>
                    <a:gs pos="100000">
                      <a:srgbClr val="800000"/>
                    </a:gs>
                  </a:gsLst>
                  <a:lin ang="5400000" scaled="1"/>
                </a:gradFill>
                <a:ln>
                  <a:noFill/>
                </a:ln>
                <a:extLst>
                  <a:ext uri="{91240B29-F687-4f45-9708-019B960494DF}">
                    <a14:hiddenLine xmlns:a14="http://schemas.microsoft.com/office/drawing/2010/main" xmlns="" w="19050" algn="ctr">
                      <a:solidFill>
                        <a:srgbClr val="000000"/>
                      </a:solidFill>
                      <a:round/>
                      <a:headEnd/>
                      <a:tailEnd/>
                    </a14:hiddenLine>
                  </a:ext>
                </a:extLst>
              </p:spPr>
              <p:txBody>
                <a:bodyPr wrap="none"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grpSp>
          <p:grpSp>
            <p:nvGrpSpPr>
              <p:cNvPr id="26651" name="Group 21"/>
              <p:cNvGrpSpPr>
                <a:grpSpLocks/>
              </p:cNvGrpSpPr>
              <p:nvPr/>
            </p:nvGrpSpPr>
            <p:grpSpPr bwMode="auto">
              <a:xfrm>
                <a:off x="1593" y="2245"/>
                <a:ext cx="192" cy="146"/>
                <a:chOff x="3580" y="2318"/>
                <a:chExt cx="450" cy="342"/>
              </a:xfrm>
            </p:grpSpPr>
            <p:sp>
              <p:nvSpPr>
                <p:cNvPr id="38" name="Freeform 22"/>
                <p:cNvSpPr>
                  <a:spLocks/>
                </p:cNvSpPr>
                <p:nvPr/>
              </p:nvSpPr>
              <p:spPr bwMode="auto">
                <a:xfrm>
                  <a:off x="3580" y="2316"/>
                  <a:ext cx="451" cy="342"/>
                </a:xfrm>
                <a:custGeom>
                  <a:avLst/>
                  <a:gdLst/>
                  <a:ahLst/>
                  <a:cxnLst>
                    <a:cxn ang="0">
                      <a:pos x="50" y="8"/>
                    </a:cxn>
                    <a:cxn ang="0">
                      <a:pos x="138" y="70"/>
                    </a:cxn>
                    <a:cxn ang="0">
                      <a:pos x="206" y="136"/>
                    </a:cxn>
                    <a:cxn ang="0">
                      <a:pos x="364" y="168"/>
                    </a:cxn>
                    <a:cxn ang="0">
                      <a:pos x="350" y="320"/>
                    </a:cxn>
                    <a:cxn ang="0">
                      <a:pos x="208" y="280"/>
                    </a:cxn>
                    <a:cxn ang="0">
                      <a:pos x="38" y="290"/>
                    </a:cxn>
                    <a:cxn ang="0">
                      <a:pos x="32" y="268"/>
                    </a:cxn>
                    <a:cxn ang="0">
                      <a:pos x="106" y="250"/>
                    </a:cxn>
                    <a:cxn ang="0">
                      <a:pos x="176" y="244"/>
                    </a:cxn>
                    <a:cxn ang="0">
                      <a:pos x="98" y="218"/>
                    </a:cxn>
                    <a:cxn ang="0">
                      <a:pos x="14" y="208"/>
                    </a:cxn>
                    <a:cxn ang="0">
                      <a:pos x="16" y="186"/>
                    </a:cxn>
                    <a:cxn ang="0">
                      <a:pos x="92" y="192"/>
                    </a:cxn>
                    <a:cxn ang="0">
                      <a:pos x="172" y="216"/>
                    </a:cxn>
                    <a:cxn ang="0">
                      <a:pos x="102" y="172"/>
                    </a:cxn>
                    <a:cxn ang="0">
                      <a:pos x="12" y="120"/>
                    </a:cxn>
                    <a:cxn ang="0">
                      <a:pos x="34" y="110"/>
                    </a:cxn>
                    <a:cxn ang="0">
                      <a:pos x="114" y="152"/>
                    </a:cxn>
                    <a:cxn ang="0">
                      <a:pos x="186" y="176"/>
                    </a:cxn>
                    <a:cxn ang="0">
                      <a:pos x="138" y="120"/>
                    </a:cxn>
                    <a:cxn ang="0">
                      <a:pos x="108" y="78"/>
                    </a:cxn>
                    <a:cxn ang="0">
                      <a:pos x="44" y="24"/>
                    </a:cxn>
                    <a:cxn ang="0">
                      <a:pos x="50" y="8"/>
                    </a:cxn>
                  </a:cxnLst>
                  <a:rect l="0" t="0" r="r" b="b"/>
                  <a:pathLst>
                    <a:path w="450" h="342">
                      <a:moveTo>
                        <a:pt x="50" y="8"/>
                      </a:moveTo>
                      <a:cubicBezTo>
                        <a:pt x="66" y="16"/>
                        <a:pt x="112" y="49"/>
                        <a:pt x="138" y="70"/>
                      </a:cubicBezTo>
                      <a:cubicBezTo>
                        <a:pt x="164" y="91"/>
                        <a:pt x="169" y="120"/>
                        <a:pt x="206" y="136"/>
                      </a:cubicBezTo>
                      <a:cubicBezTo>
                        <a:pt x="243" y="152"/>
                        <a:pt x="290" y="162"/>
                        <a:pt x="364" y="168"/>
                      </a:cubicBezTo>
                      <a:cubicBezTo>
                        <a:pt x="442" y="178"/>
                        <a:pt x="450" y="342"/>
                        <a:pt x="350" y="320"/>
                      </a:cubicBezTo>
                      <a:cubicBezTo>
                        <a:pt x="298" y="302"/>
                        <a:pt x="260" y="285"/>
                        <a:pt x="208" y="280"/>
                      </a:cubicBezTo>
                      <a:cubicBezTo>
                        <a:pt x="156" y="275"/>
                        <a:pt x="67" y="292"/>
                        <a:pt x="38" y="290"/>
                      </a:cubicBezTo>
                      <a:cubicBezTo>
                        <a:pt x="9" y="288"/>
                        <a:pt x="21" y="275"/>
                        <a:pt x="32" y="268"/>
                      </a:cubicBezTo>
                      <a:cubicBezTo>
                        <a:pt x="43" y="261"/>
                        <a:pt x="82" y="254"/>
                        <a:pt x="106" y="250"/>
                      </a:cubicBezTo>
                      <a:cubicBezTo>
                        <a:pt x="130" y="246"/>
                        <a:pt x="177" y="249"/>
                        <a:pt x="176" y="244"/>
                      </a:cubicBezTo>
                      <a:cubicBezTo>
                        <a:pt x="175" y="239"/>
                        <a:pt x="125" y="224"/>
                        <a:pt x="98" y="218"/>
                      </a:cubicBezTo>
                      <a:cubicBezTo>
                        <a:pt x="71" y="212"/>
                        <a:pt x="28" y="213"/>
                        <a:pt x="14" y="208"/>
                      </a:cubicBezTo>
                      <a:cubicBezTo>
                        <a:pt x="0" y="203"/>
                        <a:pt x="3" y="189"/>
                        <a:pt x="16" y="186"/>
                      </a:cubicBezTo>
                      <a:cubicBezTo>
                        <a:pt x="29" y="183"/>
                        <a:pt x="66" y="187"/>
                        <a:pt x="92" y="192"/>
                      </a:cubicBezTo>
                      <a:cubicBezTo>
                        <a:pt x="118" y="197"/>
                        <a:pt x="170" y="219"/>
                        <a:pt x="172" y="216"/>
                      </a:cubicBezTo>
                      <a:cubicBezTo>
                        <a:pt x="174" y="213"/>
                        <a:pt x="128" y="188"/>
                        <a:pt x="102" y="172"/>
                      </a:cubicBezTo>
                      <a:cubicBezTo>
                        <a:pt x="76" y="156"/>
                        <a:pt x="23" y="130"/>
                        <a:pt x="12" y="120"/>
                      </a:cubicBezTo>
                      <a:cubicBezTo>
                        <a:pt x="1" y="110"/>
                        <a:pt x="17" y="105"/>
                        <a:pt x="34" y="110"/>
                      </a:cubicBezTo>
                      <a:cubicBezTo>
                        <a:pt x="51" y="115"/>
                        <a:pt x="89" y="141"/>
                        <a:pt x="114" y="152"/>
                      </a:cubicBezTo>
                      <a:cubicBezTo>
                        <a:pt x="139" y="163"/>
                        <a:pt x="182" y="181"/>
                        <a:pt x="186" y="176"/>
                      </a:cubicBezTo>
                      <a:cubicBezTo>
                        <a:pt x="190" y="171"/>
                        <a:pt x="151" y="136"/>
                        <a:pt x="138" y="120"/>
                      </a:cubicBezTo>
                      <a:cubicBezTo>
                        <a:pt x="125" y="104"/>
                        <a:pt x="124" y="94"/>
                        <a:pt x="108" y="78"/>
                      </a:cubicBezTo>
                      <a:cubicBezTo>
                        <a:pt x="92" y="62"/>
                        <a:pt x="53" y="35"/>
                        <a:pt x="44" y="24"/>
                      </a:cubicBezTo>
                      <a:cubicBezTo>
                        <a:pt x="35" y="13"/>
                        <a:pt x="34" y="0"/>
                        <a:pt x="50" y="8"/>
                      </a:cubicBezTo>
                      <a:close/>
                    </a:path>
                  </a:pathLst>
                </a:custGeom>
                <a:gradFill rotWithShape="1">
                  <a:gsLst>
                    <a:gs pos="0">
                      <a:schemeClr val="bg1"/>
                    </a:gs>
                    <a:gs pos="50000">
                      <a:srgbClr val="4E96C2"/>
                    </a:gs>
                    <a:gs pos="100000">
                      <a:schemeClr val="bg1"/>
                    </a:gs>
                  </a:gsLst>
                  <a:lin ang="0" scaled="1"/>
                </a:gradFill>
                <a:ln w="12700" cap="flat" cmpd="sng">
                  <a:solidFill>
                    <a:srgbClr val="295B79"/>
                  </a:solidFill>
                  <a:prstDash val="solid"/>
                  <a:round/>
                  <a:headEnd type="none" w="med" len="med"/>
                  <a:tailEnd type="none" w="med" len="med"/>
                </a:ln>
                <a:effectLst/>
              </p:spPr>
              <p:txBody>
                <a:bodyPr lIns="92075" tIns="46038" rIns="92075" bIns="46038" anchor="ctr"/>
                <a:lstStyle/>
                <a:p>
                  <a:pPr>
                    <a:defRPr/>
                  </a:pPr>
                  <a:endParaRPr lang="fr-FR"/>
                </a:p>
              </p:txBody>
            </p:sp>
            <p:sp>
              <p:nvSpPr>
                <p:cNvPr id="39" name="Oval 23"/>
                <p:cNvSpPr>
                  <a:spLocks noChangeArrowheads="1"/>
                </p:cNvSpPr>
                <p:nvPr/>
              </p:nvSpPr>
              <p:spPr bwMode="auto">
                <a:xfrm rot="6331780">
                  <a:off x="3809" y="2408"/>
                  <a:ext cx="97" cy="227"/>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w="19050" algn="ctr">
                  <a:noFill/>
                  <a:round/>
                  <a:headEnd/>
                  <a:tailEnd/>
                </a:ln>
                <a:effectLst/>
              </p:spPr>
              <p:txBody>
                <a:bodyPr wrap="none" lIns="92075" tIns="46038" rIns="92075" bIns="46038" anchor="ctr"/>
                <a:lstStyle/>
                <a:p>
                  <a:pPr>
                    <a:defRPr/>
                  </a:pPr>
                  <a:endParaRPr lang="fr-FR"/>
                </a:p>
              </p:txBody>
            </p:sp>
            <p:sp>
              <p:nvSpPr>
                <p:cNvPr id="26664" name="Oval 24"/>
                <p:cNvSpPr>
                  <a:spLocks noChangeArrowheads="1"/>
                </p:cNvSpPr>
                <p:nvPr/>
              </p:nvSpPr>
              <p:spPr bwMode="auto">
                <a:xfrm>
                  <a:off x="3896" y="2490"/>
                  <a:ext cx="106" cy="150"/>
                </a:xfrm>
                <a:prstGeom prst="ellipse">
                  <a:avLst/>
                </a:prstGeom>
                <a:solidFill>
                  <a:srgbClr val="4E96C2"/>
                </a:solidFill>
                <a:ln>
                  <a:noFill/>
                </a:ln>
                <a:extLst>
                  <a:ext uri="{91240B29-F687-4f45-9708-019B960494DF}">
                    <a14:hiddenLine xmlns:a14="http://schemas.microsoft.com/office/drawing/2010/main" xmlns="" w="19050" algn="ctr">
                      <a:solidFill>
                        <a:srgbClr val="000000"/>
                      </a:solidFill>
                      <a:round/>
                      <a:headEnd/>
                      <a:tailEnd/>
                    </a14:hiddenLine>
                  </a:ext>
                </a:extLst>
              </p:spPr>
              <p:txBody>
                <a:bodyPr wrap="none"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65" name="Oval 25"/>
                <p:cNvSpPr>
                  <a:spLocks noChangeArrowheads="1"/>
                </p:cNvSpPr>
                <p:nvPr/>
              </p:nvSpPr>
              <p:spPr bwMode="auto">
                <a:xfrm>
                  <a:off x="3922" y="2522"/>
                  <a:ext cx="59" cy="84"/>
                </a:xfrm>
                <a:prstGeom prst="ellipse">
                  <a:avLst/>
                </a:prstGeom>
                <a:gradFill rotWithShape="1">
                  <a:gsLst>
                    <a:gs pos="0">
                      <a:srgbClr val="183445"/>
                    </a:gs>
                    <a:gs pos="100000">
                      <a:srgbClr val="337095"/>
                    </a:gs>
                  </a:gsLst>
                  <a:lin ang="5400000" scaled="1"/>
                </a:gradFill>
                <a:ln>
                  <a:noFill/>
                </a:ln>
                <a:extLst>
                  <a:ext uri="{91240B29-F687-4f45-9708-019B960494DF}">
                    <a14:hiddenLine xmlns:a14="http://schemas.microsoft.com/office/drawing/2010/main" xmlns="" w="19050" algn="ctr">
                      <a:solidFill>
                        <a:srgbClr val="000000"/>
                      </a:solidFill>
                      <a:round/>
                      <a:headEnd/>
                      <a:tailEnd/>
                    </a14:hiddenLine>
                  </a:ext>
                </a:extLst>
              </p:spPr>
              <p:txBody>
                <a:bodyPr wrap="none"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grpSp>
          <p:sp>
            <p:nvSpPr>
              <p:cNvPr id="26652" name="Freeform 26"/>
              <p:cNvSpPr>
                <a:spLocks/>
              </p:cNvSpPr>
              <p:nvPr/>
            </p:nvSpPr>
            <p:spPr bwMode="auto">
              <a:xfrm>
                <a:off x="1354" y="1990"/>
                <a:ext cx="350" cy="613"/>
              </a:xfrm>
              <a:custGeom>
                <a:avLst/>
                <a:gdLst>
                  <a:gd name="T0" fmla="*/ 71 w 405"/>
                  <a:gd name="T1" fmla="*/ 69 h 710"/>
                  <a:gd name="T2" fmla="*/ 84 w 405"/>
                  <a:gd name="T3" fmla="*/ 64 h 710"/>
                  <a:gd name="T4" fmla="*/ 92 w 405"/>
                  <a:gd name="T5" fmla="*/ 52 h 710"/>
                  <a:gd name="T6" fmla="*/ 92 w 405"/>
                  <a:gd name="T7" fmla="*/ 30 h 710"/>
                  <a:gd name="T8" fmla="*/ 84 w 405"/>
                  <a:gd name="T9" fmla="*/ 10 h 710"/>
                  <a:gd name="T10" fmla="*/ 59 w 405"/>
                  <a:gd name="T11" fmla="*/ 0 h 710"/>
                  <a:gd name="T12" fmla="*/ 30 w 405"/>
                  <a:gd name="T13" fmla="*/ 10 h 710"/>
                  <a:gd name="T14" fmla="*/ 19 w 405"/>
                  <a:gd name="T15" fmla="*/ 23 h 710"/>
                  <a:gd name="T16" fmla="*/ 14 w 405"/>
                  <a:gd name="T17" fmla="*/ 35 h 710"/>
                  <a:gd name="T18" fmla="*/ 7 w 405"/>
                  <a:gd name="T19" fmla="*/ 52 h 710"/>
                  <a:gd name="T20" fmla="*/ 3 w 405"/>
                  <a:gd name="T21" fmla="*/ 72 h 710"/>
                  <a:gd name="T22" fmla="*/ 3 w 405"/>
                  <a:gd name="T23" fmla="*/ 104 h 710"/>
                  <a:gd name="T24" fmla="*/ 3 w 405"/>
                  <a:gd name="T25" fmla="*/ 121 h 710"/>
                  <a:gd name="T26" fmla="*/ 10 w 405"/>
                  <a:gd name="T27" fmla="*/ 145 h 710"/>
                  <a:gd name="T28" fmla="*/ 29 w 405"/>
                  <a:gd name="T29" fmla="*/ 161 h 710"/>
                  <a:gd name="T30" fmla="*/ 54 w 405"/>
                  <a:gd name="T31" fmla="*/ 161 h 710"/>
                  <a:gd name="T32" fmla="*/ 73 w 405"/>
                  <a:gd name="T33" fmla="*/ 151 h 710"/>
                  <a:gd name="T34" fmla="*/ 81 w 405"/>
                  <a:gd name="T35" fmla="*/ 132 h 710"/>
                  <a:gd name="T36" fmla="*/ 80 w 405"/>
                  <a:gd name="T37" fmla="*/ 114 h 710"/>
                  <a:gd name="T38" fmla="*/ 69 w 405"/>
                  <a:gd name="T39" fmla="*/ 97 h 710"/>
                  <a:gd name="T40" fmla="*/ 71 w 405"/>
                  <a:gd name="T41" fmla="*/ 79 h 710"/>
                  <a:gd name="T42" fmla="*/ 71 w 405"/>
                  <a:gd name="T43" fmla="*/ 69 h 7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5"/>
                  <a:gd name="T67" fmla="*/ 0 h 710"/>
                  <a:gd name="T68" fmla="*/ 405 w 405"/>
                  <a:gd name="T69" fmla="*/ 710 h 7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5" h="710">
                    <a:moveTo>
                      <a:pt x="306" y="304"/>
                    </a:moveTo>
                    <a:cubicBezTo>
                      <a:pt x="315" y="293"/>
                      <a:pt x="345" y="293"/>
                      <a:pt x="360" y="280"/>
                    </a:cubicBezTo>
                    <a:cubicBezTo>
                      <a:pt x="375" y="267"/>
                      <a:pt x="388" y="251"/>
                      <a:pt x="394" y="226"/>
                    </a:cubicBezTo>
                    <a:cubicBezTo>
                      <a:pt x="400" y="201"/>
                      <a:pt x="405" y="157"/>
                      <a:pt x="399" y="127"/>
                    </a:cubicBezTo>
                    <a:cubicBezTo>
                      <a:pt x="393" y="97"/>
                      <a:pt x="385" y="66"/>
                      <a:pt x="360" y="45"/>
                    </a:cubicBezTo>
                    <a:cubicBezTo>
                      <a:pt x="335" y="24"/>
                      <a:pt x="288" y="0"/>
                      <a:pt x="250" y="0"/>
                    </a:cubicBezTo>
                    <a:cubicBezTo>
                      <a:pt x="212" y="0"/>
                      <a:pt x="160" y="29"/>
                      <a:pt x="132" y="46"/>
                    </a:cubicBezTo>
                    <a:cubicBezTo>
                      <a:pt x="104" y="63"/>
                      <a:pt x="95" y="84"/>
                      <a:pt x="84" y="102"/>
                    </a:cubicBezTo>
                    <a:cubicBezTo>
                      <a:pt x="73" y="120"/>
                      <a:pt x="72" y="136"/>
                      <a:pt x="63" y="157"/>
                    </a:cubicBezTo>
                    <a:cubicBezTo>
                      <a:pt x="54" y="178"/>
                      <a:pt x="37" y="201"/>
                      <a:pt x="28" y="226"/>
                    </a:cubicBezTo>
                    <a:cubicBezTo>
                      <a:pt x="19" y="251"/>
                      <a:pt x="11" y="272"/>
                      <a:pt x="7" y="309"/>
                    </a:cubicBezTo>
                    <a:cubicBezTo>
                      <a:pt x="3" y="346"/>
                      <a:pt x="3" y="414"/>
                      <a:pt x="3" y="450"/>
                    </a:cubicBezTo>
                    <a:cubicBezTo>
                      <a:pt x="3" y="486"/>
                      <a:pt x="0" y="496"/>
                      <a:pt x="7" y="526"/>
                    </a:cubicBezTo>
                    <a:cubicBezTo>
                      <a:pt x="14" y="556"/>
                      <a:pt x="28" y="604"/>
                      <a:pt x="48" y="633"/>
                    </a:cubicBezTo>
                    <a:cubicBezTo>
                      <a:pt x="68" y="662"/>
                      <a:pt x="96" y="688"/>
                      <a:pt x="126" y="699"/>
                    </a:cubicBezTo>
                    <a:cubicBezTo>
                      <a:pt x="156" y="710"/>
                      <a:pt x="200" y="709"/>
                      <a:pt x="231" y="702"/>
                    </a:cubicBezTo>
                    <a:cubicBezTo>
                      <a:pt x="262" y="695"/>
                      <a:pt x="292" y="678"/>
                      <a:pt x="312" y="657"/>
                    </a:cubicBezTo>
                    <a:cubicBezTo>
                      <a:pt x="332" y="636"/>
                      <a:pt x="346" y="601"/>
                      <a:pt x="351" y="574"/>
                    </a:cubicBezTo>
                    <a:cubicBezTo>
                      <a:pt x="356" y="547"/>
                      <a:pt x="354" y="521"/>
                      <a:pt x="345" y="496"/>
                    </a:cubicBezTo>
                    <a:cubicBezTo>
                      <a:pt x="336" y="471"/>
                      <a:pt x="301" y="445"/>
                      <a:pt x="295" y="421"/>
                    </a:cubicBezTo>
                    <a:cubicBezTo>
                      <a:pt x="289" y="397"/>
                      <a:pt x="304" y="369"/>
                      <a:pt x="306" y="349"/>
                    </a:cubicBezTo>
                    <a:cubicBezTo>
                      <a:pt x="308" y="329"/>
                      <a:pt x="297" y="315"/>
                      <a:pt x="306" y="304"/>
                    </a:cubicBezTo>
                    <a:close/>
                  </a:path>
                </a:pathLst>
              </a:custGeom>
              <a:gradFill rotWithShape="1">
                <a:gsLst>
                  <a:gs pos="0">
                    <a:srgbClr val="621818"/>
                  </a:gs>
                  <a:gs pos="100000">
                    <a:srgbClr val="4B1212"/>
                  </a:gs>
                </a:gsLst>
                <a:lin ang="5400000" scaled="1"/>
              </a:gradFill>
              <a:ln w="19050">
                <a:solidFill>
                  <a:srgbClr val="2F0B0B"/>
                </a:solidFill>
                <a:round/>
                <a:headEnd/>
                <a:tailEnd/>
              </a:ln>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53" name="Oval 27"/>
              <p:cNvSpPr>
                <a:spLocks noChangeArrowheads="1"/>
              </p:cNvSpPr>
              <p:nvPr/>
            </p:nvSpPr>
            <p:spPr bwMode="auto">
              <a:xfrm>
                <a:off x="1415" y="2005"/>
                <a:ext cx="258" cy="255"/>
              </a:xfrm>
              <a:prstGeom prst="ellipse">
                <a:avLst/>
              </a:prstGeom>
              <a:gradFill rotWithShape="1">
                <a:gsLst>
                  <a:gs pos="0">
                    <a:srgbClr val="FFFF99">
                      <a:alpha val="29999"/>
                    </a:srgbClr>
                  </a:gs>
                  <a:gs pos="100000">
                    <a:srgbClr val="767647">
                      <a:alpha val="0"/>
                    </a:srgbClr>
                  </a:gs>
                </a:gsLst>
                <a:path path="shape">
                  <a:fillToRect l="50000" t="50000" r="50000" b="50000"/>
                </a:path>
              </a:gradFill>
              <a:ln>
                <a:noFill/>
              </a:ln>
              <a:extLst>
                <a:ext uri="{91240B29-F687-4f45-9708-019B960494DF}">
                  <a14:hiddenLine xmlns:a14="http://schemas.microsoft.com/office/drawing/2010/main" xmlns="" w="19050" algn="ctr">
                    <a:solidFill>
                      <a:srgbClr val="000000"/>
                    </a:solidFill>
                    <a:round/>
                    <a:headEnd/>
                    <a:tailEnd/>
                  </a14:hiddenLine>
                </a:ext>
              </a:extLst>
            </p:spPr>
            <p:txBody>
              <a:bodyPr wrap="none"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54" name="Oval 28"/>
              <p:cNvSpPr>
                <a:spLocks noChangeArrowheads="1"/>
              </p:cNvSpPr>
              <p:nvPr/>
            </p:nvSpPr>
            <p:spPr bwMode="auto">
              <a:xfrm>
                <a:off x="1380" y="2119"/>
                <a:ext cx="207" cy="364"/>
              </a:xfrm>
              <a:prstGeom prst="ellipse">
                <a:avLst/>
              </a:prstGeom>
              <a:gradFill rotWithShape="1">
                <a:gsLst>
                  <a:gs pos="0">
                    <a:srgbClr val="FFFF99">
                      <a:alpha val="29999"/>
                    </a:srgbClr>
                  </a:gs>
                  <a:gs pos="100000">
                    <a:srgbClr val="767647">
                      <a:alpha val="0"/>
                    </a:srgbClr>
                  </a:gs>
                </a:gsLst>
                <a:path path="shape">
                  <a:fillToRect l="50000" t="50000" r="50000" b="50000"/>
                </a:path>
              </a:gradFill>
              <a:ln>
                <a:noFill/>
              </a:ln>
              <a:extLst>
                <a:ext uri="{91240B29-F687-4f45-9708-019B960494DF}">
                  <a14:hiddenLine xmlns:a14="http://schemas.microsoft.com/office/drawing/2010/main" xmlns="" w="19050" algn="ctr">
                    <a:solidFill>
                      <a:srgbClr val="000000"/>
                    </a:solidFill>
                    <a:round/>
                    <a:headEnd/>
                    <a:tailEnd/>
                  </a14:hiddenLine>
                </a:ext>
              </a:extLst>
            </p:spPr>
            <p:txBody>
              <a:bodyPr wrap="none"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55" name="Oval 29"/>
              <p:cNvSpPr>
                <a:spLocks noChangeArrowheads="1"/>
              </p:cNvSpPr>
              <p:nvPr/>
            </p:nvSpPr>
            <p:spPr bwMode="auto">
              <a:xfrm>
                <a:off x="1386" y="2340"/>
                <a:ext cx="258" cy="256"/>
              </a:xfrm>
              <a:prstGeom prst="ellipse">
                <a:avLst/>
              </a:prstGeom>
              <a:gradFill rotWithShape="1">
                <a:gsLst>
                  <a:gs pos="0">
                    <a:srgbClr val="FFFF99">
                      <a:alpha val="29999"/>
                    </a:srgbClr>
                  </a:gs>
                  <a:gs pos="100000">
                    <a:srgbClr val="767647">
                      <a:alpha val="0"/>
                    </a:srgbClr>
                  </a:gs>
                </a:gsLst>
                <a:path path="shape">
                  <a:fillToRect l="50000" t="50000" r="50000" b="50000"/>
                </a:path>
              </a:gradFill>
              <a:ln>
                <a:noFill/>
              </a:ln>
              <a:extLst>
                <a:ext uri="{91240B29-F687-4f45-9708-019B960494DF}">
                  <a14:hiddenLine xmlns:a14="http://schemas.microsoft.com/office/drawing/2010/main" xmlns="" w="19050" algn="ctr">
                    <a:solidFill>
                      <a:srgbClr val="000000"/>
                    </a:solidFill>
                    <a:round/>
                    <a:headEnd/>
                    <a:tailEnd/>
                  </a14:hiddenLine>
                </a:ext>
              </a:extLst>
            </p:spPr>
            <p:txBody>
              <a:bodyPr wrap="none"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32" name="Oval 30"/>
              <p:cNvSpPr>
                <a:spLocks noChangeArrowheads="1"/>
              </p:cNvSpPr>
              <p:nvPr/>
            </p:nvSpPr>
            <p:spPr bwMode="auto">
              <a:xfrm rot="1619273">
                <a:off x="1431" y="2008"/>
                <a:ext cx="129" cy="254"/>
              </a:xfrm>
              <a:prstGeom prst="ellipse">
                <a:avLst/>
              </a:prstGeom>
              <a:gradFill rotWithShape="1">
                <a:gsLst>
                  <a:gs pos="0">
                    <a:schemeClr val="tx1">
                      <a:alpha val="50000"/>
                    </a:schemeClr>
                  </a:gs>
                  <a:gs pos="100000">
                    <a:schemeClr val="tx1">
                      <a:gamma/>
                      <a:shade val="46275"/>
                      <a:invGamma/>
                      <a:alpha val="0"/>
                    </a:schemeClr>
                  </a:gs>
                </a:gsLst>
                <a:path path="shape">
                  <a:fillToRect l="50000" t="50000" r="50000" b="50000"/>
                </a:path>
              </a:gradFill>
              <a:ln w="19050" algn="ctr">
                <a:noFill/>
                <a:round/>
                <a:headEnd/>
                <a:tailEnd/>
              </a:ln>
              <a:effectLst/>
            </p:spPr>
            <p:txBody>
              <a:bodyPr wrap="none" lIns="92075" tIns="46038" rIns="92075" bIns="46038" anchor="ctr"/>
              <a:lstStyle/>
              <a:p>
                <a:pPr>
                  <a:defRPr/>
                </a:pPr>
                <a:endParaRPr lang="fr-FR"/>
              </a:p>
            </p:txBody>
          </p:sp>
          <p:sp>
            <p:nvSpPr>
              <p:cNvPr id="26657" name="Freeform 31"/>
              <p:cNvSpPr>
                <a:spLocks/>
              </p:cNvSpPr>
              <p:nvPr/>
            </p:nvSpPr>
            <p:spPr bwMode="auto">
              <a:xfrm>
                <a:off x="1634" y="2174"/>
                <a:ext cx="41" cy="42"/>
              </a:xfrm>
              <a:custGeom>
                <a:avLst/>
                <a:gdLst>
                  <a:gd name="T0" fmla="*/ 0 w 47"/>
                  <a:gd name="T1" fmla="*/ 13 h 48"/>
                  <a:gd name="T2" fmla="*/ 9 w 47"/>
                  <a:gd name="T3" fmla="*/ 9 h 48"/>
                  <a:gd name="T4" fmla="*/ 12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cubicBezTo>
                      <a:pt x="13" y="43"/>
                      <a:pt x="27" y="38"/>
                      <a:pt x="35" y="30"/>
                    </a:cubicBezTo>
                    <a:cubicBezTo>
                      <a:pt x="43" y="22"/>
                      <a:pt x="45" y="11"/>
                      <a:pt x="47" y="0"/>
                    </a:cubicBezTo>
                  </a:path>
                </a:pathLst>
              </a:custGeom>
              <a:noFill/>
              <a:ln w="19050">
                <a:solidFill>
                  <a:srgbClr val="2F0B0B"/>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58" name="Freeform 32"/>
              <p:cNvSpPr>
                <a:spLocks/>
              </p:cNvSpPr>
              <p:nvPr/>
            </p:nvSpPr>
            <p:spPr bwMode="auto">
              <a:xfrm>
                <a:off x="1511" y="2423"/>
                <a:ext cx="128" cy="156"/>
              </a:xfrm>
              <a:custGeom>
                <a:avLst/>
                <a:gdLst>
                  <a:gd name="T0" fmla="*/ 30 w 148"/>
                  <a:gd name="T1" fmla="*/ 0 h 181"/>
                  <a:gd name="T2" fmla="*/ 35 w 148"/>
                  <a:gd name="T3" fmla="*/ 12 h 181"/>
                  <a:gd name="T4" fmla="*/ 30 w 148"/>
                  <a:gd name="T5" fmla="*/ 28 h 181"/>
                  <a:gd name="T6" fmla="*/ 16 w 148"/>
                  <a:gd name="T7" fmla="*/ 38 h 181"/>
                  <a:gd name="T8" fmla="*/ 0 w 148"/>
                  <a:gd name="T9" fmla="*/ 41 h 181"/>
                  <a:gd name="T10" fmla="*/ 0 60000 65536"/>
                  <a:gd name="T11" fmla="*/ 0 60000 65536"/>
                  <a:gd name="T12" fmla="*/ 0 60000 65536"/>
                  <a:gd name="T13" fmla="*/ 0 60000 65536"/>
                  <a:gd name="T14" fmla="*/ 0 60000 65536"/>
                  <a:gd name="T15" fmla="*/ 0 w 148"/>
                  <a:gd name="T16" fmla="*/ 0 h 181"/>
                  <a:gd name="T17" fmla="*/ 148 w 148"/>
                  <a:gd name="T18" fmla="*/ 181 h 181"/>
                </a:gdLst>
                <a:ahLst/>
                <a:cxnLst>
                  <a:cxn ang="T10">
                    <a:pos x="T0" y="T1"/>
                  </a:cxn>
                  <a:cxn ang="T11">
                    <a:pos x="T2" y="T3"/>
                  </a:cxn>
                  <a:cxn ang="T12">
                    <a:pos x="T4" y="T5"/>
                  </a:cxn>
                  <a:cxn ang="T13">
                    <a:pos x="T6" y="T7"/>
                  </a:cxn>
                  <a:cxn ang="T14">
                    <a:pos x="T8" y="T9"/>
                  </a:cxn>
                </a:cxnLst>
                <a:rect l="T15" t="T16" r="T17" b="T18"/>
                <a:pathLst>
                  <a:path w="148" h="181">
                    <a:moveTo>
                      <a:pt x="126" y="0"/>
                    </a:moveTo>
                    <a:cubicBezTo>
                      <a:pt x="137" y="15"/>
                      <a:pt x="148" y="30"/>
                      <a:pt x="148" y="51"/>
                    </a:cubicBezTo>
                    <a:cubicBezTo>
                      <a:pt x="148" y="72"/>
                      <a:pt x="142" y="105"/>
                      <a:pt x="129" y="124"/>
                    </a:cubicBezTo>
                    <a:cubicBezTo>
                      <a:pt x="116" y="143"/>
                      <a:pt x="93" y="159"/>
                      <a:pt x="72" y="168"/>
                    </a:cubicBezTo>
                    <a:cubicBezTo>
                      <a:pt x="51" y="177"/>
                      <a:pt x="12" y="179"/>
                      <a:pt x="0" y="181"/>
                    </a:cubicBezTo>
                  </a:path>
                </a:pathLst>
              </a:custGeom>
              <a:noFill/>
              <a:ln w="19050">
                <a:solidFill>
                  <a:srgbClr val="2F0B0B"/>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grpSp>
            <p:nvGrpSpPr>
              <p:cNvPr id="26659" name="Group 33"/>
              <p:cNvGrpSpPr>
                <a:grpSpLocks/>
              </p:cNvGrpSpPr>
              <p:nvPr/>
            </p:nvGrpSpPr>
            <p:grpSpPr bwMode="auto">
              <a:xfrm>
                <a:off x="1595" y="2239"/>
                <a:ext cx="18" cy="141"/>
                <a:chOff x="3584" y="2305"/>
                <a:chExt cx="43" cy="329"/>
              </a:xfrm>
            </p:grpSpPr>
            <p:sp>
              <p:nvSpPr>
                <p:cNvPr id="26660" name="Freeform 34"/>
                <p:cNvSpPr>
                  <a:spLocks/>
                </p:cNvSpPr>
                <p:nvPr/>
              </p:nvSpPr>
              <p:spPr bwMode="auto">
                <a:xfrm>
                  <a:off x="3608" y="2305"/>
                  <a:ext cx="19" cy="43"/>
                </a:xfrm>
                <a:custGeom>
                  <a:avLst/>
                  <a:gdLst>
                    <a:gd name="T0" fmla="*/ 15692 w 9"/>
                    <a:gd name="T1" fmla="*/ 27215 h 21"/>
                    <a:gd name="T2" fmla="*/ 0 w 9"/>
                    <a:gd name="T3" fmla="*/ 0 h 21"/>
                    <a:gd name="T4" fmla="*/ 0 60000 65536"/>
                    <a:gd name="T5" fmla="*/ 0 60000 65536"/>
                    <a:gd name="T6" fmla="*/ 0 w 9"/>
                    <a:gd name="T7" fmla="*/ 0 h 21"/>
                    <a:gd name="T8" fmla="*/ 9 w 9"/>
                    <a:gd name="T9" fmla="*/ 21 h 21"/>
                  </a:gdLst>
                  <a:ahLst/>
                  <a:cxnLst>
                    <a:cxn ang="T4">
                      <a:pos x="T0" y="T1"/>
                    </a:cxn>
                    <a:cxn ang="T5">
                      <a:pos x="T2" y="T3"/>
                    </a:cxn>
                  </a:cxnLst>
                  <a:rect l="T6" t="T7" r="T8" b="T9"/>
                  <a:pathLst>
                    <a:path w="9" h="21">
                      <a:moveTo>
                        <a:pt x="9" y="21"/>
                      </a:moveTo>
                      <a:cubicBezTo>
                        <a:pt x="9" y="21"/>
                        <a:pt x="4" y="10"/>
                        <a:pt x="0" y="0"/>
                      </a:cubicBezTo>
                    </a:path>
                  </a:pathLst>
                </a:custGeom>
                <a:noFill/>
                <a:ln w="19050">
                  <a:solidFill>
                    <a:srgbClr val="2F0B0B"/>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61" name="Freeform 35"/>
                <p:cNvSpPr>
                  <a:spLocks/>
                </p:cNvSpPr>
                <p:nvPr/>
              </p:nvSpPr>
              <p:spPr bwMode="auto">
                <a:xfrm>
                  <a:off x="3584" y="2567"/>
                  <a:ext cx="29" cy="67"/>
                </a:xfrm>
                <a:custGeom>
                  <a:avLst/>
                  <a:gdLst>
                    <a:gd name="T0" fmla="*/ 20292 w 14"/>
                    <a:gd name="T1" fmla="*/ 0 h 33"/>
                    <a:gd name="T2" fmla="*/ 11929 w 14"/>
                    <a:gd name="T3" fmla="*/ 28562 h 33"/>
                    <a:gd name="T4" fmla="*/ 0 w 14"/>
                    <a:gd name="T5" fmla="*/ 39217 h 33"/>
                    <a:gd name="T6" fmla="*/ 0 60000 65536"/>
                    <a:gd name="T7" fmla="*/ 0 60000 65536"/>
                    <a:gd name="T8" fmla="*/ 0 60000 65536"/>
                    <a:gd name="T9" fmla="*/ 0 w 14"/>
                    <a:gd name="T10" fmla="*/ 0 h 33"/>
                    <a:gd name="T11" fmla="*/ 14 w 14"/>
                    <a:gd name="T12" fmla="*/ 33 h 33"/>
                  </a:gdLst>
                  <a:ahLst/>
                  <a:cxnLst>
                    <a:cxn ang="T6">
                      <a:pos x="T0" y="T1"/>
                    </a:cxn>
                    <a:cxn ang="T7">
                      <a:pos x="T2" y="T3"/>
                    </a:cxn>
                    <a:cxn ang="T8">
                      <a:pos x="T4" y="T5"/>
                    </a:cxn>
                  </a:cxnLst>
                  <a:rect l="T9" t="T10" r="T11" b="T12"/>
                  <a:pathLst>
                    <a:path w="14" h="33">
                      <a:moveTo>
                        <a:pt x="14" y="0"/>
                      </a:moveTo>
                      <a:cubicBezTo>
                        <a:pt x="12" y="9"/>
                        <a:pt x="10" y="19"/>
                        <a:pt x="8" y="24"/>
                      </a:cubicBezTo>
                      <a:cubicBezTo>
                        <a:pt x="6" y="29"/>
                        <a:pt x="3" y="31"/>
                        <a:pt x="0" y="33"/>
                      </a:cubicBezTo>
                    </a:path>
                  </a:pathLst>
                </a:custGeom>
                <a:noFill/>
                <a:ln w="19050">
                  <a:solidFill>
                    <a:srgbClr val="2F0B0B"/>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grpSp>
        </p:grpSp>
        <p:grpSp>
          <p:nvGrpSpPr>
            <p:cNvPr id="26636" name="Group 36"/>
            <p:cNvGrpSpPr>
              <a:grpSpLocks/>
            </p:cNvGrpSpPr>
            <p:nvPr/>
          </p:nvGrpSpPr>
          <p:grpSpPr bwMode="auto">
            <a:xfrm>
              <a:off x="921" y="3149"/>
              <a:ext cx="184" cy="224"/>
              <a:chOff x="2705" y="3068"/>
              <a:chExt cx="213" cy="259"/>
            </a:xfrm>
          </p:grpSpPr>
          <p:sp>
            <p:nvSpPr>
              <p:cNvPr id="26637" name="Freeform 37"/>
              <p:cNvSpPr>
                <a:spLocks/>
              </p:cNvSpPr>
              <p:nvPr/>
            </p:nvSpPr>
            <p:spPr bwMode="auto">
              <a:xfrm>
                <a:off x="2705" y="3068"/>
                <a:ext cx="213" cy="259"/>
              </a:xfrm>
              <a:custGeom>
                <a:avLst/>
                <a:gdLst>
                  <a:gd name="T0" fmla="*/ 3 w 213"/>
                  <a:gd name="T1" fmla="*/ 81 h 259"/>
                  <a:gd name="T2" fmla="*/ 25 w 213"/>
                  <a:gd name="T3" fmla="*/ 106 h 259"/>
                  <a:gd name="T4" fmla="*/ 61 w 213"/>
                  <a:gd name="T5" fmla="*/ 112 h 259"/>
                  <a:gd name="T6" fmla="*/ 66 w 213"/>
                  <a:gd name="T7" fmla="*/ 127 h 259"/>
                  <a:gd name="T8" fmla="*/ 88 w 213"/>
                  <a:gd name="T9" fmla="*/ 142 h 259"/>
                  <a:gd name="T10" fmla="*/ 90 w 213"/>
                  <a:gd name="T11" fmla="*/ 163 h 259"/>
                  <a:gd name="T12" fmla="*/ 108 w 213"/>
                  <a:gd name="T13" fmla="*/ 178 h 259"/>
                  <a:gd name="T14" fmla="*/ 106 w 213"/>
                  <a:gd name="T15" fmla="*/ 193 h 259"/>
                  <a:gd name="T16" fmla="*/ 130 w 213"/>
                  <a:gd name="T17" fmla="*/ 222 h 259"/>
                  <a:gd name="T18" fmla="*/ 156 w 213"/>
                  <a:gd name="T19" fmla="*/ 231 h 259"/>
                  <a:gd name="T20" fmla="*/ 160 w 213"/>
                  <a:gd name="T21" fmla="*/ 252 h 259"/>
                  <a:gd name="T22" fmla="*/ 187 w 213"/>
                  <a:gd name="T23" fmla="*/ 256 h 259"/>
                  <a:gd name="T24" fmla="*/ 195 w 213"/>
                  <a:gd name="T25" fmla="*/ 235 h 259"/>
                  <a:gd name="T26" fmla="*/ 202 w 213"/>
                  <a:gd name="T27" fmla="*/ 220 h 259"/>
                  <a:gd name="T28" fmla="*/ 199 w 213"/>
                  <a:gd name="T29" fmla="*/ 192 h 259"/>
                  <a:gd name="T30" fmla="*/ 213 w 213"/>
                  <a:gd name="T31" fmla="*/ 160 h 259"/>
                  <a:gd name="T32" fmla="*/ 198 w 213"/>
                  <a:gd name="T33" fmla="*/ 126 h 259"/>
                  <a:gd name="T34" fmla="*/ 195 w 213"/>
                  <a:gd name="T35" fmla="*/ 103 h 259"/>
                  <a:gd name="T36" fmla="*/ 168 w 213"/>
                  <a:gd name="T37" fmla="*/ 90 h 259"/>
                  <a:gd name="T38" fmla="*/ 162 w 213"/>
                  <a:gd name="T39" fmla="*/ 54 h 259"/>
                  <a:gd name="T40" fmla="*/ 145 w 213"/>
                  <a:gd name="T41" fmla="*/ 39 h 259"/>
                  <a:gd name="T42" fmla="*/ 120 w 213"/>
                  <a:gd name="T43" fmla="*/ 31 h 259"/>
                  <a:gd name="T44" fmla="*/ 96 w 213"/>
                  <a:gd name="T45" fmla="*/ 6 h 259"/>
                  <a:gd name="T46" fmla="*/ 67 w 213"/>
                  <a:gd name="T47" fmla="*/ 4 h 259"/>
                  <a:gd name="T48" fmla="*/ 45 w 213"/>
                  <a:gd name="T49" fmla="*/ 30 h 259"/>
                  <a:gd name="T50" fmla="*/ 25 w 213"/>
                  <a:gd name="T51" fmla="*/ 36 h 259"/>
                  <a:gd name="T52" fmla="*/ 15 w 213"/>
                  <a:gd name="T53" fmla="*/ 58 h 259"/>
                  <a:gd name="T54" fmla="*/ 4 w 213"/>
                  <a:gd name="T55" fmla="*/ 60 h 259"/>
                  <a:gd name="T56" fmla="*/ 3 w 213"/>
                  <a:gd name="T57" fmla="*/ 81 h 2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3"/>
                  <a:gd name="T88" fmla="*/ 0 h 259"/>
                  <a:gd name="T89" fmla="*/ 213 w 213"/>
                  <a:gd name="T90" fmla="*/ 259 h 2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3" h="259">
                    <a:moveTo>
                      <a:pt x="3" y="81"/>
                    </a:moveTo>
                    <a:cubicBezTo>
                      <a:pt x="6" y="89"/>
                      <a:pt x="15" y="101"/>
                      <a:pt x="25" y="106"/>
                    </a:cubicBezTo>
                    <a:cubicBezTo>
                      <a:pt x="35" y="111"/>
                      <a:pt x="54" y="109"/>
                      <a:pt x="61" y="112"/>
                    </a:cubicBezTo>
                    <a:cubicBezTo>
                      <a:pt x="68" y="115"/>
                      <a:pt x="62" y="122"/>
                      <a:pt x="66" y="127"/>
                    </a:cubicBezTo>
                    <a:cubicBezTo>
                      <a:pt x="70" y="132"/>
                      <a:pt x="84" y="136"/>
                      <a:pt x="88" y="142"/>
                    </a:cubicBezTo>
                    <a:cubicBezTo>
                      <a:pt x="92" y="148"/>
                      <a:pt x="87" y="157"/>
                      <a:pt x="90" y="163"/>
                    </a:cubicBezTo>
                    <a:cubicBezTo>
                      <a:pt x="93" y="169"/>
                      <a:pt x="105" y="173"/>
                      <a:pt x="108" y="178"/>
                    </a:cubicBezTo>
                    <a:cubicBezTo>
                      <a:pt x="111" y="183"/>
                      <a:pt x="102" y="186"/>
                      <a:pt x="106" y="193"/>
                    </a:cubicBezTo>
                    <a:cubicBezTo>
                      <a:pt x="110" y="200"/>
                      <a:pt x="122" y="216"/>
                      <a:pt x="130" y="222"/>
                    </a:cubicBezTo>
                    <a:cubicBezTo>
                      <a:pt x="138" y="228"/>
                      <a:pt x="151" y="226"/>
                      <a:pt x="156" y="231"/>
                    </a:cubicBezTo>
                    <a:cubicBezTo>
                      <a:pt x="161" y="236"/>
                      <a:pt x="155" y="248"/>
                      <a:pt x="160" y="252"/>
                    </a:cubicBezTo>
                    <a:cubicBezTo>
                      <a:pt x="165" y="256"/>
                      <a:pt x="181" y="259"/>
                      <a:pt x="187" y="256"/>
                    </a:cubicBezTo>
                    <a:cubicBezTo>
                      <a:pt x="193" y="253"/>
                      <a:pt x="193" y="241"/>
                      <a:pt x="195" y="235"/>
                    </a:cubicBezTo>
                    <a:cubicBezTo>
                      <a:pt x="197" y="229"/>
                      <a:pt x="201" y="227"/>
                      <a:pt x="202" y="220"/>
                    </a:cubicBezTo>
                    <a:cubicBezTo>
                      <a:pt x="203" y="213"/>
                      <a:pt x="197" y="202"/>
                      <a:pt x="199" y="192"/>
                    </a:cubicBezTo>
                    <a:cubicBezTo>
                      <a:pt x="201" y="182"/>
                      <a:pt x="213" y="171"/>
                      <a:pt x="213" y="160"/>
                    </a:cubicBezTo>
                    <a:cubicBezTo>
                      <a:pt x="213" y="149"/>
                      <a:pt x="201" y="135"/>
                      <a:pt x="198" y="126"/>
                    </a:cubicBezTo>
                    <a:cubicBezTo>
                      <a:pt x="195" y="117"/>
                      <a:pt x="200" y="109"/>
                      <a:pt x="195" y="103"/>
                    </a:cubicBezTo>
                    <a:cubicBezTo>
                      <a:pt x="190" y="97"/>
                      <a:pt x="173" y="98"/>
                      <a:pt x="168" y="90"/>
                    </a:cubicBezTo>
                    <a:cubicBezTo>
                      <a:pt x="163" y="82"/>
                      <a:pt x="166" y="62"/>
                      <a:pt x="162" y="54"/>
                    </a:cubicBezTo>
                    <a:cubicBezTo>
                      <a:pt x="158" y="46"/>
                      <a:pt x="152" y="43"/>
                      <a:pt x="145" y="39"/>
                    </a:cubicBezTo>
                    <a:cubicBezTo>
                      <a:pt x="138" y="35"/>
                      <a:pt x="128" y="36"/>
                      <a:pt x="120" y="31"/>
                    </a:cubicBezTo>
                    <a:cubicBezTo>
                      <a:pt x="112" y="26"/>
                      <a:pt x="105" y="10"/>
                      <a:pt x="96" y="6"/>
                    </a:cubicBezTo>
                    <a:cubicBezTo>
                      <a:pt x="87" y="2"/>
                      <a:pt x="75" y="0"/>
                      <a:pt x="67" y="4"/>
                    </a:cubicBezTo>
                    <a:cubicBezTo>
                      <a:pt x="59" y="8"/>
                      <a:pt x="52" y="25"/>
                      <a:pt x="45" y="30"/>
                    </a:cubicBezTo>
                    <a:cubicBezTo>
                      <a:pt x="38" y="35"/>
                      <a:pt x="30" y="31"/>
                      <a:pt x="25" y="36"/>
                    </a:cubicBezTo>
                    <a:cubicBezTo>
                      <a:pt x="20" y="41"/>
                      <a:pt x="18" y="54"/>
                      <a:pt x="15" y="58"/>
                    </a:cubicBezTo>
                    <a:cubicBezTo>
                      <a:pt x="12" y="62"/>
                      <a:pt x="6" y="57"/>
                      <a:pt x="4" y="60"/>
                    </a:cubicBezTo>
                    <a:cubicBezTo>
                      <a:pt x="2" y="63"/>
                      <a:pt x="0" y="73"/>
                      <a:pt x="3" y="81"/>
                    </a:cubicBezTo>
                    <a:close/>
                  </a:path>
                </a:pathLst>
              </a:custGeom>
              <a:solidFill>
                <a:srgbClr val="DEDDBD"/>
              </a:solidFill>
              <a:ln w="12700">
                <a:solidFill>
                  <a:srgbClr val="000000"/>
                </a:solidFill>
                <a:round/>
                <a:headEnd/>
                <a:tailEnd/>
              </a:ln>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38" name="Freeform 38"/>
              <p:cNvSpPr>
                <a:spLocks/>
              </p:cNvSpPr>
              <p:nvPr/>
            </p:nvSpPr>
            <p:spPr bwMode="auto">
              <a:xfrm>
                <a:off x="2738" y="3122"/>
                <a:ext cx="24" cy="26"/>
              </a:xfrm>
              <a:custGeom>
                <a:avLst/>
                <a:gdLst>
                  <a:gd name="T0" fmla="*/ 24 w 24"/>
                  <a:gd name="T1" fmla="*/ 15 h 26"/>
                  <a:gd name="T2" fmla="*/ 4 w 24"/>
                  <a:gd name="T3" fmla="*/ 25 h 26"/>
                  <a:gd name="T4" fmla="*/ 6 w 24"/>
                  <a:gd name="T5" fmla="*/ 9 h 26"/>
                  <a:gd name="T6" fmla="*/ 0 w 24"/>
                  <a:gd name="T7" fmla="*/ 0 h 26"/>
                  <a:gd name="T8" fmla="*/ 0 60000 65536"/>
                  <a:gd name="T9" fmla="*/ 0 60000 65536"/>
                  <a:gd name="T10" fmla="*/ 0 60000 65536"/>
                  <a:gd name="T11" fmla="*/ 0 60000 65536"/>
                  <a:gd name="T12" fmla="*/ 0 w 24"/>
                  <a:gd name="T13" fmla="*/ 0 h 26"/>
                  <a:gd name="T14" fmla="*/ 24 w 24"/>
                  <a:gd name="T15" fmla="*/ 26 h 26"/>
                </a:gdLst>
                <a:ahLst/>
                <a:cxnLst>
                  <a:cxn ang="T8">
                    <a:pos x="T0" y="T1"/>
                  </a:cxn>
                  <a:cxn ang="T9">
                    <a:pos x="T2" y="T3"/>
                  </a:cxn>
                  <a:cxn ang="T10">
                    <a:pos x="T4" y="T5"/>
                  </a:cxn>
                  <a:cxn ang="T11">
                    <a:pos x="T6" y="T7"/>
                  </a:cxn>
                </a:cxnLst>
                <a:rect l="T12" t="T13" r="T14" b="T15"/>
                <a:pathLst>
                  <a:path w="24" h="26">
                    <a:moveTo>
                      <a:pt x="24" y="15"/>
                    </a:moveTo>
                    <a:cubicBezTo>
                      <a:pt x="15" y="20"/>
                      <a:pt x="7" y="26"/>
                      <a:pt x="4" y="25"/>
                    </a:cubicBezTo>
                    <a:cubicBezTo>
                      <a:pt x="1" y="24"/>
                      <a:pt x="7" y="13"/>
                      <a:pt x="6" y="9"/>
                    </a:cubicBezTo>
                    <a:cubicBezTo>
                      <a:pt x="5" y="5"/>
                      <a:pt x="2" y="2"/>
                      <a:pt x="0" y="0"/>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39" name="Freeform 39"/>
              <p:cNvSpPr>
                <a:spLocks/>
              </p:cNvSpPr>
              <p:nvPr/>
            </p:nvSpPr>
            <p:spPr bwMode="auto">
              <a:xfrm>
                <a:off x="2848" y="3135"/>
                <a:ext cx="19" cy="83"/>
              </a:xfrm>
              <a:custGeom>
                <a:avLst/>
                <a:gdLst>
                  <a:gd name="T0" fmla="*/ 2 w 19"/>
                  <a:gd name="T1" fmla="*/ 0 h 83"/>
                  <a:gd name="T2" fmla="*/ 8 w 19"/>
                  <a:gd name="T3" fmla="*/ 23 h 83"/>
                  <a:gd name="T4" fmla="*/ 1 w 19"/>
                  <a:gd name="T5" fmla="*/ 36 h 83"/>
                  <a:gd name="T6" fmla="*/ 16 w 19"/>
                  <a:gd name="T7" fmla="*/ 51 h 83"/>
                  <a:gd name="T8" fmla="*/ 19 w 19"/>
                  <a:gd name="T9" fmla="*/ 83 h 83"/>
                  <a:gd name="T10" fmla="*/ 0 60000 65536"/>
                  <a:gd name="T11" fmla="*/ 0 60000 65536"/>
                  <a:gd name="T12" fmla="*/ 0 60000 65536"/>
                  <a:gd name="T13" fmla="*/ 0 60000 65536"/>
                  <a:gd name="T14" fmla="*/ 0 60000 65536"/>
                  <a:gd name="T15" fmla="*/ 0 w 19"/>
                  <a:gd name="T16" fmla="*/ 0 h 83"/>
                  <a:gd name="T17" fmla="*/ 19 w 19"/>
                  <a:gd name="T18" fmla="*/ 83 h 83"/>
                </a:gdLst>
                <a:ahLst/>
                <a:cxnLst>
                  <a:cxn ang="T10">
                    <a:pos x="T0" y="T1"/>
                  </a:cxn>
                  <a:cxn ang="T11">
                    <a:pos x="T2" y="T3"/>
                  </a:cxn>
                  <a:cxn ang="T12">
                    <a:pos x="T4" y="T5"/>
                  </a:cxn>
                  <a:cxn ang="T13">
                    <a:pos x="T6" y="T7"/>
                  </a:cxn>
                  <a:cxn ang="T14">
                    <a:pos x="T8" y="T9"/>
                  </a:cxn>
                </a:cxnLst>
                <a:rect l="T15" t="T16" r="T17" b="T18"/>
                <a:pathLst>
                  <a:path w="19" h="83">
                    <a:moveTo>
                      <a:pt x="2" y="0"/>
                    </a:moveTo>
                    <a:cubicBezTo>
                      <a:pt x="5" y="8"/>
                      <a:pt x="8" y="17"/>
                      <a:pt x="8" y="23"/>
                    </a:cubicBezTo>
                    <a:cubicBezTo>
                      <a:pt x="8" y="29"/>
                      <a:pt x="0" y="31"/>
                      <a:pt x="1" y="36"/>
                    </a:cubicBezTo>
                    <a:cubicBezTo>
                      <a:pt x="2" y="41"/>
                      <a:pt x="13" y="43"/>
                      <a:pt x="16" y="51"/>
                    </a:cubicBezTo>
                    <a:cubicBezTo>
                      <a:pt x="19" y="59"/>
                      <a:pt x="19" y="71"/>
                      <a:pt x="19" y="83"/>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40" name="Freeform 40"/>
              <p:cNvSpPr>
                <a:spLocks/>
              </p:cNvSpPr>
              <p:nvPr/>
            </p:nvSpPr>
            <p:spPr bwMode="auto">
              <a:xfrm>
                <a:off x="2802" y="3134"/>
                <a:ext cx="16" cy="51"/>
              </a:xfrm>
              <a:custGeom>
                <a:avLst/>
                <a:gdLst>
                  <a:gd name="T0" fmla="*/ 9 w 16"/>
                  <a:gd name="T1" fmla="*/ 0 h 51"/>
                  <a:gd name="T2" fmla="*/ 15 w 16"/>
                  <a:gd name="T3" fmla="*/ 28 h 51"/>
                  <a:gd name="T4" fmla="*/ 0 w 16"/>
                  <a:gd name="T5" fmla="*/ 51 h 51"/>
                  <a:gd name="T6" fmla="*/ 0 60000 65536"/>
                  <a:gd name="T7" fmla="*/ 0 60000 65536"/>
                  <a:gd name="T8" fmla="*/ 0 60000 65536"/>
                  <a:gd name="T9" fmla="*/ 0 w 16"/>
                  <a:gd name="T10" fmla="*/ 0 h 51"/>
                  <a:gd name="T11" fmla="*/ 16 w 16"/>
                  <a:gd name="T12" fmla="*/ 51 h 51"/>
                </a:gdLst>
                <a:ahLst/>
                <a:cxnLst>
                  <a:cxn ang="T6">
                    <a:pos x="T0" y="T1"/>
                  </a:cxn>
                  <a:cxn ang="T7">
                    <a:pos x="T2" y="T3"/>
                  </a:cxn>
                  <a:cxn ang="T8">
                    <a:pos x="T4" y="T5"/>
                  </a:cxn>
                </a:cxnLst>
                <a:rect l="T9" t="T10" r="T11" b="T12"/>
                <a:pathLst>
                  <a:path w="16" h="51">
                    <a:moveTo>
                      <a:pt x="9" y="0"/>
                    </a:moveTo>
                    <a:cubicBezTo>
                      <a:pt x="12" y="10"/>
                      <a:pt x="16" y="20"/>
                      <a:pt x="15" y="28"/>
                    </a:cubicBezTo>
                    <a:cubicBezTo>
                      <a:pt x="14" y="36"/>
                      <a:pt x="7" y="43"/>
                      <a:pt x="0" y="51"/>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41" name="Freeform 41"/>
              <p:cNvSpPr>
                <a:spLocks/>
              </p:cNvSpPr>
              <p:nvPr/>
            </p:nvSpPr>
            <p:spPr bwMode="auto">
              <a:xfrm>
                <a:off x="2784" y="3122"/>
                <a:ext cx="12" cy="34"/>
              </a:xfrm>
              <a:custGeom>
                <a:avLst/>
                <a:gdLst>
                  <a:gd name="T0" fmla="*/ 5 w 12"/>
                  <a:gd name="T1" fmla="*/ 0 h 34"/>
                  <a:gd name="T2" fmla="*/ 11 w 12"/>
                  <a:gd name="T3" fmla="*/ 21 h 34"/>
                  <a:gd name="T4" fmla="*/ 0 w 12"/>
                  <a:gd name="T5" fmla="*/ 34 h 34"/>
                  <a:gd name="T6" fmla="*/ 0 60000 65536"/>
                  <a:gd name="T7" fmla="*/ 0 60000 65536"/>
                  <a:gd name="T8" fmla="*/ 0 60000 65536"/>
                  <a:gd name="T9" fmla="*/ 0 w 12"/>
                  <a:gd name="T10" fmla="*/ 0 h 34"/>
                  <a:gd name="T11" fmla="*/ 12 w 12"/>
                  <a:gd name="T12" fmla="*/ 34 h 34"/>
                </a:gdLst>
                <a:ahLst/>
                <a:cxnLst>
                  <a:cxn ang="T6">
                    <a:pos x="T0" y="T1"/>
                  </a:cxn>
                  <a:cxn ang="T7">
                    <a:pos x="T2" y="T3"/>
                  </a:cxn>
                  <a:cxn ang="T8">
                    <a:pos x="T4" y="T5"/>
                  </a:cxn>
                </a:cxnLst>
                <a:rect l="T9" t="T10" r="T11" b="T12"/>
                <a:pathLst>
                  <a:path w="12" h="34">
                    <a:moveTo>
                      <a:pt x="5" y="0"/>
                    </a:moveTo>
                    <a:cubicBezTo>
                      <a:pt x="8" y="7"/>
                      <a:pt x="12" y="15"/>
                      <a:pt x="11" y="21"/>
                    </a:cubicBezTo>
                    <a:cubicBezTo>
                      <a:pt x="10" y="27"/>
                      <a:pt x="5" y="30"/>
                      <a:pt x="0" y="34"/>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42" name="Freeform 42"/>
              <p:cNvSpPr>
                <a:spLocks/>
              </p:cNvSpPr>
              <p:nvPr/>
            </p:nvSpPr>
            <p:spPr bwMode="auto">
              <a:xfrm>
                <a:off x="2817" y="3110"/>
                <a:ext cx="38" cy="20"/>
              </a:xfrm>
              <a:custGeom>
                <a:avLst/>
                <a:gdLst>
                  <a:gd name="T0" fmla="*/ 0 w 38"/>
                  <a:gd name="T1" fmla="*/ 3 h 20"/>
                  <a:gd name="T2" fmla="*/ 23 w 38"/>
                  <a:gd name="T3" fmla="*/ 19 h 20"/>
                  <a:gd name="T4" fmla="*/ 38 w 38"/>
                  <a:gd name="T5" fmla="*/ 0 h 20"/>
                  <a:gd name="T6" fmla="*/ 0 60000 65536"/>
                  <a:gd name="T7" fmla="*/ 0 60000 65536"/>
                  <a:gd name="T8" fmla="*/ 0 60000 65536"/>
                  <a:gd name="T9" fmla="*/ 0 w 38"/>
                  <a:gd name="T10" fmla="*/ 0 h 20"/>
                  <a:gd name="T11" fmla="*/ 38 w 38"/>
                  <a:gd name="T12" fmla="*/ 20 h 20"/>
                </a:gdLst>
                <a:ahLst/>
                <a:cxnLst>
                  <a:cxn ang="T6">
                    <a:pos x="T0" y="T1"/>
                  </a:cxn>
                  <a:cxn ang="T7">
                    <a:pos x="T2" y="T3"/>
                  </a:cxn>
                  <a:cxn ang="T8">
                    <a:pos x="T4" y="T5"/>
                  </a:cxn>
                </a:cxnLst>
                <a:rect l="T9" t="T10" r="T11" b="T12"/>
                <a:pathLst>
                  <a:path w="38" h="20">
                    <a:moveTo>
                      <a:pt x="0" y="3"/>
                    </a:moveTo>
                    <a:cubicBezTo>
                      <a:pt x="8" y="11"/>
                      <a:pt x="17" y="20"/>
                      <a:pt x="23" y="19"/>
                    </a:cubicBezTo>
                    <a:cubicBezTo>
                      <a:pt x="29" y="18"/>
                      <a:pt x="33" y="9"/>
                      <a:pt x="38" y="0"/>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43" name="Freeform 43"/>
              <p:cNvSpPr>
                <a:spLocks/>
              </p:cNvSpPr>
              <p:nvPr/>
            </p:nvSpPr>
            <p:spPr bwMode="auto">
              <a:xfrm>
                <a:off x="2828" y="3246"/>
                <a:ext cx="20" cy="32"/>
              </a:xfrm>
              <a:custGeom>
                <a:avLst/>
                <a:gdLst>
                  <a:gd name="T0" fmla="*/ 0 w 20"/>
                  <a:gd name="T1" fmla="*/ 32 h 32"/>
                  <a:gd name="T2" fmla="*/ 18 w 20"/>
                  <a:gd name="T3" fmla="*/ 21 h 32"/>
                  <a:gd name="T4" fmla="*/ 15 w 20"/>
                  <a:gd name="T5" fmla="*/ 0 h 32"/>
                  <a:gd name="T6" fmla="*/ 0 60000 65536"/>
                  <a:gd name="T7" fmla="*/ 0 60000 65536"/>
                  <a:gd name="T8" fmla="*/ 0 60000 65536"/>
                  <a:gd name="T9" fmla="*/ 0 w 20"/>
                  <a:gd name="T10" fmla="*/ 0 h 32"/>
                  <a:gd name="T11" fmla="*/ 20 w 20"/>
                  <a:gd name="T12" fmla="*/ 32 h 32"/>
                </a:gdLst>
                <a:ahLst/>
                <a:cxnLst>
                  <a:cxn ang="T6">
                    <a:pos x="T0" y="T1"/>
                  </a:cxn>
                  <a:cxn ang="T7">
                    <a:pos x="T2" y="T3"/>
                  </a:cxn>
                  <a:cxn ang="T8">
                    <a:pos x="T4" y="T5"/>
                  </a:cxn>
                </a:cxnLst>
                <a:rect l="T9" t="T10" r="T11" b="T12"/>
                <a:pathLst>
                  <a:path w="20" h="32">
                    <a:moveTo>
                      <a:pt x="0" y="32"/>
                    </a:moveTo>
                    <a:cubicBezTo>
                      <a:pt x="8" y="29"/>
                      <a:pt x="16" y="26"/>
                      <a:pt x="18" y="21"/>
                    </a:cubicBezTo>
                    <a:cubicBezTo>
                      <a:pt x="20" y="16"/>
                      <a:pt x="17" y="8"/>
                      <a:pt x="15" y="0"/>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44" name="Freeform 44"/>
              <p:cNvSpPr>
                <a:spLocks/>
              </p:cNvSpPr>
              <p:nvPr/>
            </p:nvSpPr>
            <p:spPr bwMode="auto">
              <a:xfrm>
                <a:off x="2825" y="3155"/>
                <a:ext cx="10" cy="36"/>
              </a:xfrm>
              <a:custGeom>
                <a:avLst/>
                <a:gdLst>
                  <a:gd name="T0" fmla="*/ 0 w 10"/>
                  <a:gd name="T1" fmla="*/ 36 h 36"/>
                  <a:gd name="T2" fmla="*/ 9 w 10"/>
                  <a:gd name="T3" fmla="*/ 22 h 36"/>
                  <a:gd name="T4" fmla="*/ 9 w 10"/>
                  <a:gd name="T5" fmla="*/ 0 h 36"/>
                  <a:gd name="T6" fmla="*/ 0 60000 65536"/>
                  <a:gd name="T7" fmla="*/ 0 60000 65536"/>
                  <a:gd name="T8" fmla="*/ 0 60000 65536"/>
                  <a:gd name="T9" fmla="*/ 0 w 10"/>
                  <a:gd name="T10" fmla="*/ 0 h 36"/>
                  <a:gd name="T11" fmla="*/ 10 w 10"/>
                  <a:gd name="T12" fmla="*/ 36 h 36"/>
                </a:gdLst>
                <a:ahLst/>
                <a:cxnLst>
                  <a:cxn ang="T6">
                    <a:pos x="T0" y="T1"/>
                  </a:cxn>
                  <a:cxn ang="T7">
                    <a:pos x="T2" y="T3"/>
                  </a:cxn>
                  <a:cxn ang="T8">
                    <a:pos x="T4" y="T5"/>
                  </a:cxn>
                </a:cxnLst>
                <a:rect l="T9" t="T10" r="T11" b="T12"/>
                <a:pathLst>
                  <a:path w="10" h="36">
                    <a:moveTo>
                      <a:pt x="0" y="36"/>
                    </a:moveTo>
                    <a:cubicBezTo>
                      <a:pt x="4" y="32"/>
                      <a:pt x="8" y="28"/>
                      <a:pt x="9" y="22"/>
                    </a:cubicBezTo>
                    <a:cubicBezTo>
                      <a:pt x="10" y="16"/>
                      <a:pt x="9" y="8"/>
                      <a:pt x="9" y="0"/>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45" name="Freeform 45"/>
              <p:cNvSpPr>
                <a:spLocks/>
              </p:cNvSpPr>
              <p:nvPr/>
            </p:nvSpPr>
            <p:spPr bwMode="auto">
              <a:xfrm>
                <a:off x="2856" y="3279"/>
                <a:ext cx="17" cy="1"/>
              </a:xfrm>
              <a:custGeom>
                <a:avLst/>
                <a:gdLst>
                  <a:gd name="T0" fmla="*/ 0 w 17"/>
                  <a:gd name="T1" fmla="*/ 0 h 1"/>
                  <a:gd name="T2" fmla="*/ 17 w 17"/>
                  <a:gd name="T3" fmla="*/ 0 h 1"/>
                  <a:gd name="T4" fmla="*/ 0 60000 65536"/>
                  <a:gd name="T5" fmla="*/ 0 60000 65536"/>
                  <a:gd name="T6" fmla="*/ 0 w 17"/>
                  <a:gd name="T7" fmla="*/ 0 h 1"/>
                  <a:gd name="T8" fmla="*/ 17 w 17"/>
                  <a:gd name="T9" fmla="*/ 1 h 1"/>
                </a:gdLst>
                <a:ahLst/>
                <a:cxnLst>
                  <a:cxn ang="T4">
                    <a:pos x="T0" y="T1"/>
                  </a:cxn>
                  <a:cxn ang="T5">
                    <a:pos x="T2" y="T3"/>
                  </a:cxn>
                </a:cxnLst>
                <a:rect l="T6" t="T7" r="T8" b="T9"/>
                <a:pathLst>
                  <a:path w="17" h="1">
                    <a:moveTo>
                      <a:pt x="0" y="0"/>
                    </a:moveTo>
                    <a:cubicBezTo>
                      <a:pt x="0" y="0"/>
                      <a:pt x="8" y="0"/>
                      <a:pt x="17" y="0"/>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46" name="Freeform 46"/>
              <p:cNvSpPr>
                <a:spLocks/>
              </p:cNvSpPr>
              <p:nvPr/>
            </p:nvSpPr>
            <p:spPr bwMode="auto">
              <a:xfrm>
                <a:off x="2868" y="3219"/>
                <a:ext cx="15" cy="42"/>
              </a:xfrm>
              <a:custGeom>
                <a:avLst/>
                <a:gdLst>
                  <a:gd name="T0" fmla="*/ 15 w 15"/>
                  <a:gd name="T1" fmla="*/ 0 h 42"/>
                  <a:gd name="T2" fmla="*/ 5 w 15"/>
                  <a:gd name="T3" fmla="*/ 20 h 42"/>
                  <a:gd name="T4" fmla="*/ 9 w 15"/>
                  <a:gd name="T5" fmla="*/ 35 h 42"/>
                  <a:gd name="T6" fmla="*/ 0 w 15"/>
                  <a:gd name="T7" fmla="*/ 42 h 42"/>
                  <a:gd name="T8" fmla="*/ 0 60000 65536"/>
                  <a:gd name="T9" fmla="*/ 0 60000 65536"/>
                  <a:gd name="T10" fmla="*/ 0 60000 65536"/>
                  <a:gd name="T11" fmla="*/ 0 60000 65536"/>
                  <a:gd name="T12" fmla="*/ 0 w 15"/>
                  <a:gd name="T13" fmla="*/ 0 h 42"/>
                  <a:gd name="T14" fmla="*/ 15 w 15"/>
                  <a:gd name="T15" fmla="*/ 42 h 42"/>
                </a:gdLst>
                <a:ahLst/>
                <a:cxnLst>
                  <a:cxn ang="T8">
                    <a:pos x="T0" y="T1"/>
                  </a:cxn>
                  <a:cxn ang="T9">
                    <a:pos x="T2" y="T3"/>
                  </a:cxn>
                  <a:cxn ang="T10">
                    <a:pos x="T4" y="T5"/>
                  </a:cxn>
                  <a:cxn ang="T11">
                    <a:pos x="T6" y="T7"/>
                  </a:cxn>
                </a:cxnLst>
                <a:rect l="T12" t="T13" r="T14" b="T15"/>
                <a:pathLst>
                  <a:path w="15" h="42">
                    <a:moveTo>
                      <a:pt x="15" y="0"/>
                    </a:moveTo>
                    <a:cubicBezTo>
                      <a:pt x="10" y="7"/>
                      <a:pt x="6" y="14"/>
                      <a:pt x="5" y="20"/>
                    </a:cubicBezTo>
                    <a:cubicBezTo>
                      <a:pt x="4" y="26"/>
                      <a:pt x="10" y="31"/>
                      <a:pt x="9" y="35"/>
                    </a:cubicBezTo>
                    <a:cubicBezTo>
                      <a:pt x="8" y="39"/>
                      <a:pt x="1" y="41"/>
                      <a:pt x="0" y="42"/>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47" name="Freeform 47"/>
              <p:cNvSpPr>
                <a:spLocks/>
              </p:cNvSpPr>
              <p:nvPr/>
            </p:nvSpPr>
            <p:spPr bwMode="auto">
              <a:xfrm>
                <a:off x="2784" y="3075"/>
                <a:ext cx="12" cy="32"/>
              </a:xfrm>
              <a:custGeom>
                <a:avLst/>
                <a:gdLst>
                  <a:gd name="T0" fmla="*/ 9 w 12"/>
                  <a:gd name="T1" fmla="*/ 0 h 32"/>
                  <a:gd name="T2" fmla="*/ 11 w 12"/>
                  <a:gd name="T3" fmla="*/ 15 h 32"/>
                  <a:gd name="T4" fmla="*/ 0 w 12"/>
                  <a:gd name="T5" fmla="*/ 32 h 32"/>
                  <a:gd name="T6" fmla="*/ 0 60000 65536"/>
                  <a:gd name="T7" fmla="*/ 0 60000 65536"/>
                  <a:gd name="T8" fmla="*/ 0 60000 65536"/>
                  <a:gd name="T9" fmla="*/ 0 w 12"/>
                  <a:gd name="T10" fmla="*/ 0 h 32"/>
                  <a:gd name="T11" fmla="*/ 12 w 12"/>
                  <a:gd name="T12" fmla="*/ 32 h 32"/>
                </a:gdLst>
                <a:ahLst/>
                <a:cxnLst>
                  <a:cxn ang="T6">
                    <a:pos x="T0" y="T1"/>
                  </a:cxn>
                  <a:cxn ang="T7">
                    <a:pos x="T2" y="T3"/>
                  </a:cxn>
                  <a:cxn ang="T8">
                    <a:pos x="T4" y="T5"/>
                  </a:cxn>
                </a:cxnLst>
                <a:rect l="T9" t="T10" r="T11" b="T12"/>
                <a:pathLst>
                  <a:path w="12" h="32">
                    <a:moveTo>
                      <a:pt x="9" y="0"/>
                    </a:moveTo>
                    <a:cubicBezTo>
                      <a:pt x="10" y="5"/>
                      <a:pt x="12" y="10"/>
                      <a:pt x="11" y="15"/>
                    </a:cubicBezTo>
                    <a:cubicBezTo>
                      <a:pt x="10" y="20"/>
                      <a:pt x="5" y="26"/>
                      <a:pt x="0" y="32"/>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sp>
            <p:nvSpPr>
              <p:cNvPr id="26648" name="Freeform 48"/>
              <p:cNvSpPr>
                <a:spLocks/>
              </p:cNvSpPr>
              <p:nvPr/>
            </p:nvSpPr>
            <p:spPr bwMode="auto">
              <a:xfrm>
                <a:off x="2813" y="3206"/>
                <a:ext cx="33" cy="6"/>
              </a:xfrm>
              <a:custGeom>
                <a:avLst/>
                <a:gdLst>
                  <a:gd name="T0" fmla="*/ 33 w 33"/>
                  <a:gd name="T1" fmla="*/ 0 h 6"/>
                  <a:gd name="T2" fmla="*/ 18 w 33"/>
                  <a:gd name="T3" fmla="*/ 6 h 6"/>
                  <a:gd name="T4" fmla="*/ 0 w 33"/>
                  <a:gd name="T5" fmla="*/ 1 h 6"/>
                  <a:gd name="T6" fmla="*/ 0 60000 65536"/>
                  <a:gd name="T7" fmla="*/ 0 60000 65536"/>
                  <a:gd name="T8" fmla="*/ 0 60000 65536"/>
                  <a:gd name="T9" fmla="*/ 0 w 33"/>
                  <a:gd name="T10" fmla="*/ 0 h 6"/>
                  <a:gd name="T11" fmla="*/ 33 w 33"/>
                  <a:gd name="T12" fmla="*/ 6 h 6"/>
                </a:gdLst>
                <a:ahLst/>
                <a:cxnLst>
                  <a:cxn ang="T6">
                    <a:pos x="T0" y="T1"/>
                  </a:cxn>
                  <a:cxn ang="T7">
                    <a:pos x="T2" y="T3"/>
                  </a:cxn>
                  <a:cxn ang="T8">
                    <a:pos x="T4" y="T5"/>
                  </a:cxn>
                </a:cxnLst>
                <a:rect l="T9" t="T10" r="T11" b="T12"/>
                <a:pathLst>
                  <a:path w="33" h="6">
                    <a:moveTo>
                      <a:pt x="33" y="0"/>
                    </a:moveTo>
                    <a:cubicBezTo>
                      <a:pt x="28" y="3"/>
                      <a:pt x="23" y="6"/>
                      <a:pt x="18" y="6"/>
                    </a:cubicBezTo>
                    <a:cubicBezTo>
                      <a:pt x="13" y="6"/>
                      <a:pt x="6" y="3"/>
                      <a:pt x="0" y="1"/>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endParaRPr lang="fr-FR" altLang="fr-FR"/>
              </a:p>
            </p:txBody>
          </p:sp>
        </p:grpSp>
      </p:grpSp>
      <p:sp>
        <p:nvSpPr>
          <p:cNvPr id="50" name="Rectangle 49"/>
          <p:cNvSpPr/>
          <p:nvPr/>
        </p:nvSpPr>
        <p:spPr>
          <a:xfrm>
            <a:off x="152400" y="3912984"/>
            <a:ext cx="2590800" cy="28384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algn="ctr" eaLnBrk="1" hangingPunct="1">
              <a:lnSpc>
                <a:spcPct val="150000"/>
              </a:lnSpc>
              <a:defRPr/>
            </a:pPr>
            <a:r>
              <a:rPr lang="fr-FR" altLang="fr-FR" sz="1400" dirty="0" smtClean="0">
                <a:solidFill>
                  <a:srgbClr val="FF0000"/>
                </a:solidFill>
                <a:effectLst>
                  <a:outerShdw blurRad="38100" dist="38100" dir="2700000" algn="tl">
                    <a:srgbClr val="000000"/>
                  </a:outerShdw>
                </a:effectLst>
                <a:latin typeface="Tahoma" charset="0"/>
                <a:cs typeface="Tahoma" charset="0"/>
              </a:rPr>
              <a:t>Stroke×7</a:t>
            </a:r>
            <a:endParaRPr lang="fr-FR" altLang="fr-FR" sz="1400" dirty="0" smtClean="0">
              <a:solidFill>
                <a:srgbClr val="FF0000"/>
              </a:solidFill>
              <a:effectLst>
                <a:outerShdw blurRad="38100" dist="38100" dir="2700000" algn="tl">
                  <a:srgbClr val="000000"/>
                </a:outerShdw>
              </a:effectLst>
            </a:endParaRPr>
          </a:p>
          <a:p>
            <a:pPr eaLnBrk="1" hangingPunct="1">
              <a:lnSpc>
                <a:spcPct val="150000"/>
              </a:lnSpc>
              <a:buFont typeface="Wingdings" pitchFamily="2" charset="2"/>
              <a:buChar char="q"/>
              <a:defRPr/>
            </a:pPr>
            <a:r>
              <a:rPr lang="fr-FR" altLang="fr-FR" sz="1400" dirty="0" smtClean="0">
                <a:solidFill>
                  <a:srgbClr val="FFFFCC"/>
                </a:solidFill>
              </a:rPr>
              <a:t>Africa:90% of </a:t>
            </a:r>
            <a:r>
              <a:rPr lang="fr-FR" altLang="fr-FR" sz="1400" dirty="0" err="1" smtClean="0">
                <a:solidFill>
                  <a:srgbClr val="FFFFCC"/>
                </a:solidFill>
              </a:rPr>
              <a:t>haemorrhagic</a:t>
            </a:r>
            <a:r>
              <a:rPr lang="fr-FR" altLang="fr-FR" sz="1400" dirty="0" smtClean="0">
                <a:solidFill>
                  <a:srgbClr val="FFFFCC"/>
                </a:solidFill>
              </a:rPr>
              <a:t> stroke and more </a:t>
            </a:r>
            <a:r>
              <a:rPr lang="fr-FR" altLang="fr-FR" sz="1400" dirty="0" err="1" smtClean="0">
                <a:solidFill>
                  <a:srgbClr val="FFFFCC"/>
                </a:solidFill>
              </a:rPr>
              <a:t>than</a:t>
            </a:r>
            <a:r>
              <a:rPr lang="fr-FR" altLang="fr-FR" sz="1400" dirty="0" smtClean="0">
                <a:solidFill>
                  <a:srgbClr val="FFFFCC"/>
                </a:solidFill>
              </a:rPr>
              <a:t> 50% of </a:t>
            </a:r>
            <a:r>
              <a:rPr lang="fr-FR" altLang="fr-FR" sz="1400" dirty="0" err="1" smtClean="0">
                <a:solidFill>
                  <a:srgbClr val="FFFFCC"/>
                </a:solidFill>
              </a:rPr>
              <a:t>ischaemic</a:t>
            </a:r>
            <a:r>
              <a:rPr lang="fr-FR" altLang="fr-FR" sz="1400" dirty="0" smtClean="0">
                <a:solidFill>
                  <a:srgbClr val="FFFFCC"/>
                </a:solidFill>
              </a:rPr>
              <a:t>  stroke </a:t>
            </a:r>
            <a:r>
              <a:rPr lang="fr-FR" altLang="fr-FR" sz="1400" dirty="0" err="1" smtClean="0">
                <a:solidFill>
                  <a:srgbClr val="FFFFCC"/>
                </a:solidFill>
              </a:rPr>
              <a:t>had</a:t>
            </a:r>
            <a:r>
              <a:rPr lang="fr-FR" altLang="fr-FR" sz="1400" dirty="0" smtClean="0">
                <a:solidFill>
                  <a:srgbClr val="FFFFCC"/>
                </a:solidFill>
              </a:rPr>
              <a:t> an </a:t>
            </a:r>
            <a:r>
              <a:rPr lang="fr-FR" altLang="fr-FR" sz="1400" dirty="0" err="1" smtClean="0">
                <a:solidFill>
                  <a:srgbClr val="FFFFCC"/>
                </a:solidFill>
              </a:rPr>
              <a:t>elevated</a:t>
            </a:r>
            <a:r>
              <a:rPr lang="fr-FR" altLang="fr-FR" sz="1400" dirty="0" smtClean="0">
                <a:solidFill>
                  <a:srgbClr val="FFFFCC"/>
                </a:solidFill>
              </a:rPr>
              <a:t> BP</a:t>
            </a:r>
          </a:p>
          <a:p>
            <a:pPr eaLnBrk="1" hangingPunct="1">
              <a:lnSpc>
                <a:spcPct val="150000"/>
              </a:lnSpc>
              <a:buFont typeface="Wingdings" pitchFamily="2" charset="2"/>
              <a:buChar char="q"/>
              <a:defRPr/>
            </a:pPr>
            <a:r>
              <a:rPr lang="fr-FR" altLang="fr-FR" sz="1400" dirty="0" smtClean="0">
                <a:solidFill>
                  <a:srgbClr val="FFFFCC"/>
                </a:solidFill>
              </a:rPr>
              <a:t>2005: 16 million </a:t>
            </a:r>
            <a:r>
              <a:rPr lang="fr-FR" altLang="fr-FR" sz="1400" dirty="0" err="1" smtClean="0">
                <a:solidFill>
                  <a:srgbClr val="FFFFCC"/>
                </a:solidFill>
              </a:rPr>
              <a:t>vascular</a:t>
            </a:r>
            <a:r>
              <a:rPr lang="fr-FR" altLang="fr-FR" sz="1400" dirty="0" smtClean="0">
                <a:solidFill>
                  <a:srgbClr val="FFFFCC"/>
                </a:solidFill>
              </a:rPr>
              <a:t> </a:t>
            </a:r>
            <a:r>
              <a:rPr lang="fr-FR" altLang="fr-FR" sz="1400" dirty="0" err="1" smtClean="0">
                <a:solidFill>
                  <a:srgbClr val="FFFFCC"/>
                </a:solidFill>
              </a:rPr>
              <a:t>events</a:t>
            </a:r>
            <a:r>
              <a:rPr lang="fr-FR" altLang="fr-FR" sz="1400" dirty="0" smtClean="0">
                <a:solidFill>
                  <a:srgbClr val="FFFFCC"/>
                </a:solidFill>
              </a:rPr>
              <a:t> and </a:t>
            </a:r>
            <a:r>
              <a:rPr lang="fr-FR" altLang="fr-FR" sz="1400" dirty="0" smtClean="0">
                <a:solidFill>
                  <a:srgbClr val="FF0000"/>
                </a:solidFill>
              </a:rPr>
              <a:t>5.8 million </a:t>
            </a:r>
            <a:r>
              <a:rPr lang="fr-FR" altLang="fr-FR" sz="1400" dirty="0" err="1" smtClean="0">
                <a:solidFill>
                  <a:srgbClr val="FF0000"/>
                </a:solidFill>
              </a:rPr>
              <a:t>deaths</a:t>
            </a:r>
            <a:r>
              <a:rPr lang="fr-FR" altLang="fr-FR" sz="1400" dirty="0" smtClean="0">
                <a:solidFill>
                  <a:srgbClr val="FF0000"/>
                </a:solidFill>
              </a:rPr>
              <a:t> due to stroke</a:t>
            </a:r>
          </a:p>
          <a:p>
            <a:pPr algn="r" eaLnBrk="1" hangingPunct="1">
              <a:defRPr/>
            </a:pPr>
            <a:r>
              <a:rPr lang="fr-FR" altLang="fr-FR" sz="1000" i="1" dirty="0" err="1" smtClean="0">
                <a:solidFill>
                  <a:srgbClr val="FFFFCC"/>
                </a:solidFill>
              </a:rPr>
              <a:t>Heart</a:t>
            </a:r>
            <a:r>
              <a:rPr lang="fr-FR" altLang="fr-FR" sz="1000" i="1" dirty="0" smtClean="0">
                <a:solidFill>
                  <a:srgbClr val="FFFFCC"/>
                </a:solidFill>
              </a:rPr>
              <a:t> 2008;94:697-705</a:t>
            </a:r>
          </a:p>
        </p:txBody>
      </p:sp>
      <p:pic>
        <p:nvPicPr>
          <p:cNvPr id="26632" name="Image 50" descr="7972790-rendu-3d-d-39-un-cerveau-d-39-or.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1370" y="3231681"/>
            <a:ext cx="931863"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Rectangle 2"/>
          <p:cNvSpPr txBox="1">
            <a:spLocks noChangeArrowheads="1"/>
          </p:cNvSpPr>
          <p:nvPr/>
        </p:nvSpPr>
        <p:spPr>
          <a:xfrm>
            <a:off x="1043608" y="1196752"/>
            <a:ext cx="7010400" cy="485775"/>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85000" lnSpcReduction="20000"/>
          </a:bodyPr>
          <a:lstStyle/>
          <a:p>
            <a:pPr lvl="0" algn="ctr">
              <a:spcBef>
                <a:spcPct val="50000"/>
              </a:spcBef>
              <a:defRPr/>
            </a:pP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fr-FR" altLang="fr-FR" sz="36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Le tueur de l’ombre</a:t>
            </a: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fr-FR" altLang="fr-FR" sz="3600" b="1" dirty="0">
                <a:latin typeface="Times New Roman" pitchFamily="18" charset="0"/>
                <a:cs typeface="Times New Roman" pitchFamily="18" charset="0"/>
              </a:rPr>
              <a:t>« </a:t>
            </a:r>
            <a:r>
              <a:rPr lang="fr-FR" altLang="fr-FR" sz="3600" b="1" dirty="0" err="1">
                <a:solidFill>
                  <a:srgbClr val="FF3300"/>
                </a:solidFill>
                <a:latin typeface="Times New Roman" pitchFamily="18" charset="0"/>
                <a:cs typeface="Times New Roman" pitchFamily="18" charset="0"/>
              </a:rPr>
              <a:t>silent</a:t>
            </a:r>
            <a:r>
              <a:rPr lang="fr-FR" altLang="fr-FR" sz="3600" b="1" dirty="0">
                <a:solidFill>
                  <a:srgbClr val="FF3300"/>
                </a:solidFill>
                <a:latin typeface="Times New Roman" pitchFamily="18" charset="0"/>
                <a:cs typeface="Times New Roman" pitchFamily="18" charset="0"/>
              </a:rPr>
              <a:t> killer</a:t>
            </a:r>
            <a:r>
              <a:rPr lang="fr-FR" altLang="fr-FR" sz="3600" b="1" dirty="0">
                <a:latin typeface="Times New Roman" pitchFamily="18" charset="0"/>
                <a:cs typeface="Times New Roman" pitchFamily="18" charset="0"/>
              </a:rPr>
              <a:t> »</a:t>
            </a: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p>
        </p:txBody>
      </p:sp>
      <p:sp>
        <p:nvSpPr>
          <p:cNvPr id="52"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GRAVITE DE L’ 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Tree>
    <p:extLst>
      <p:ext uri="{BB962C8B-B14F-4D97-AF65-F5344CB8AC3E}">
        <p14:creationId xmlns:p14="http://schemas.microsoft.com/office/powerpoint/2010/main" xmlns="" val="519614377"/>
      </p:ext>
    </p:extLst>
  </p:cSld>
  <p:clrMapOvr>
    <a:masterClrMapping/>
  </p:clrMapOvr>
  <p:transition spd="slow">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1988840"/>
            <a:ext cx="6572250" cy="4455989"/>
          </a:xfrm>
        </p:spPr>
        <p:txBody>
          <a:bodyPr/>
          <a:lstStyle/>
          <a:p>
            <a:pPr>
              <a:buFont typeface="Wingdings" pitchFamily="2" charset="2"/>
              <a:buNone/>
            </a:pPr>
            <a:r>
              <a:rPr lang="fr-FR" altLang="fr-FR" sz="4000" b="1" dirty="0" smtClean="0"/>
              <a:t>	</a:t>
            </a:r>
          </a:p>
        </p:txBody>
      </p:sp>
      <p:cxnSp>
        <p:nvCxnSpPr>
          <p:cNvPr id="19" name="Connecteur droit avec flèche 19"/>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GRAVITE DE L’ 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26" name="Rectangle 2"/>
          <p:cNvSpPr txBox="1">
            <a:spLocks noChangeArrowheads="1"/>
          </p:cNvSpPr>
          <p:nvPr/>
        </p:nvSpPr>
        <p:spPr>
          <a:xfrm>
            <a:off x="1043608" y="1196752"/>
            <a:ext cx="7010400" cy="485775"/>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fr-FR" altLang="fr-FR" sz="36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Le tueur de l’ombre</a:t>
            </a: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p:txBody>
      </p:sp>
      <p:pic>
        <p:nvPicPr>
          <p:cNvPr id="388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43000"/>
            <a:ext cx="9144000" cy="5714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844272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1988840"/>
            <a:ext cx="6572250" cy="4455989"/>
          </a:xfrm>
        </p:spPr>
        <p:txBody>
          <a:bodyPr/>
          <a:lstStyle/>
          <a:p>
            <a:pPr>
              <a:buFont typeface="Wingdings" pitchFamily="2" charset="2"/>
              <a:buNone/>
            </a:pPr>
            <a:r>
              <a:rPr lang="fr-FR" altLang="fr-FR" sz="4000" b="1" dirty="0" smtClean="0"/>
              <a:t>	</a:t>
            </a:r>
          </a:p>
        </p:txBody>
      </p:sp>
      <p:cxnSp>
        <p:nvCxnSpPr>
          <p:cNvPr id="19" name="Connecteur droit avec flèche 19"/>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GRAVITE DE L’ 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26" name="Rectangle 2"/>
          <p:cNvSpPr txBox="1">
            <a:spLocks noChangeArrowheads="1"/>
          </p:cNvSpPr>
          <p:nvPr/>
        </p:nvSpPr>
        <p:spPr>
          <a:xfrm>
            <a:off x="1043608" y="1196752"/>
            <a:ext cx="7010400" cy="485775"/>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fr-FR" altLang="fr-FR" sz="36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Le tueur de l’ombre</a:t>
            </a: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p:txBody>
      </p:sp>
      <p:pic>
        <p:nvPicPr>
          <p:cNvPr id="386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196752"/>
            <a:ext cx="9144000" cy="56612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926956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1988840"/>
            <a:ext cx="6572250" cy="4455989"/>
          </a:xfrm>
        </p:spPr>
        <p:txBody>
          <a:bodyPr/>
          <a:lstStyle/>
          <a:p>
            <a:pPr>
              <a:buFont typeface="Wingdings" pitchFamily="2" charset="2"/>
              <a:buNone/>
            </a:pPr>
            <a:r>
              <a:rPr lang="fr-FR" altLang="fr-FR" sz="4000" b="1" dirty="0" smtClean="0"/>
              <a:t>	</a:t>
            </a:r>
          </a:p>
        </p:txBody>
      </p:sp>
      <p:cxnSp>
        <p:nvCxnSpPr>
          <p:cNvPr id="19" name="Connecteur droit avec flèche 19"/>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GRAVITE DE L’ 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26" name="Rectangle 2"/>
          <p:cNvSpPr txBox="1">
            <a:spLocks noChangeArrowheads="1"/>
          </p:cNvSpPr>
          <p:nvPr/>
        </p:nvSpPr>
        <p:spPr>
          <a:xfrm>
            <a:off x="1043608" y="1196752"/>
            <a:ext cx="7010400" cy="485775"/>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fr-FR" altLang="fr-FR" sz="3600" b="1" i="0" u="none" strike="noStrike" kern="1200" cap="none" spc="0" normalizeH="0" baseline="0" noProof="0" dirty="0" smtClean="0">
                <a:ln>
                  <a:noFill/>
                </a:ln>
                <a:solidFill>
                  <a:srgbClr val="FFFF00"/>
                </a:solidFill>
                <a:effectLst/>
                <a:uLnTx/>
                <a:uFillTx/>
                <a:latin typeface="Times New Roman" pitchFamily="18" charset="0"/>
                <a:ea typeface="+mj-ea"/>
                <a:cs typeface="Times New Roman" pitchFamily="18" charset="0"/>
              </a:rPr>
              <a:t>Le tueur de l’ombre</a:t>
            </a:r>
            <a:r>
              <a:rPr kumimoji="0" lang="fr-FR" altLang="fr-FR"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p:txBody>
      </p:sp>
      <p:pic>
        <p:nvPicPr>
          <p:cNvPr id="389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96752"/>
            <a:ext cx="9143999" cy="56612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907704" y="2433464"/>
            <a:ext cx="1512168"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3000" dirty="0" smtClean="0"/>
              <a:t>HTA</a:t>
            </a:r>
            <a:endParaRPr lang="fr-FR" sz="3000" dirty="0"/>
          </a:p>
        </p:txBody>
      </p:sp>
      <p:sp>
        <p:nvSpPr>
          <p:cNvPr id="10" name="Ellipse 4"/>
          <p:cNvSpPr/>
          <p:nvPr/>
        </p:nvSpPr>
        <p:spPr>
          <a:xfrm rot="16200000" flipH="1">
            <a:off x="4566159" y="-1325142"/>
            <a:ext cx="1181274" cy="79744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xmlns="" val="11557126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Espace réservé du contenu 3" descr="Mortalité FDRCV.png"/>
          <p:cNvPicPr>
            <a:picLocks noGrp="1" noChangeAspect="1"/>
          </p:cNvPicPr>
          <p:nvPr>
            <p:ph idx="1"/>
          </p:nvPr>
        </p:nvPicPr>
        <p:blipFill>
          <a:blip r:embed="rId2" cstate="print"/>
          <a:srcRect l="-1582" r="-1582"/>
          <a:stretch>
            <a:fillRect/>
          </a:stretch>
        </p:blipFill>
        <p:spPr>
          <a:xfrm>
            <a:off x="539552" y="2292350"/>
            <a:ext cx="8229600" cy="4565650"/>
          </a:xfrm>
        </p:spPr>
        <p:style>
          <a:lnRef idx="2">
            <a:schemeClr val="dk1">
              <a:shade val="50000"/>
            </a:schemeClr>
          </a:lnRef>
          <a:fillRef idx="1">
            <a:schemeClr val="dk1"/>
          </a:fillRef>
          <a:effectRef idx="0">
            <a:schemeClr val="dk1"/>
          </a:effectRef>
          <a:fontRef idx="minor">
            <a:schemeClr val="lt1"/>
          </a:fontRef>
        </p:style>
      </p:pic>
      <p:sp>
        <p:nvSpPr>
          <p:cNvPr id="25603" name="Titre 1"/>
          <p:cNvSpPr>
            <a:spLocks noGrp="1"/>
          </p:cNvSpPr>
          <p:nvPr>
            <p:ph type="title"/>
          </p:nvPr>
        </p:nvSpPr>
        <p:spPr>
          <a:xfrm>
            <a:off x="179512" y="1196752"/>
            <a:ext cx="8964489" cy="1109662"/>
          </a:xfrm>
          <a:solidFill>
            <a:srgbClr val="FF0000"/>
          </a:solidFill>
        </p:spPr>
        <p:txBody>
          <a:bodyPr/>
          <a:lstStyle/>
          <a:p>
            <a:pPr eaLnBrk="1" hangingPunct="1"/>
            <a:r>
              <a:rPr lang="fr-FR" altLang="fr-FR" sz="2800" smtClean="0">
                <a:latin typeface="Times New Roman" pitchFamily="18" charset="0"/>
                <a:cs typeface="Times New Roman" pitchFamily="18" charset="0"/>
              </a:rPr>
              <a:t>Proportion de décès attribuables aux principaux FDR dans le monde</a:t>
            </a:r>
          </a:p>
        </p:txBody>
      </p:sp>
      <p:sp>
        <p:nvSpPr>
          <p:cNvPr id="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GRAVITE DE L’ 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4450"/>
            <a:ext cx="8229600" cy="1139825"/>
          </a:xfrm>
        </p:spPr>
        <p:txBody>
          <a:bodyPr/>
          <a:lstStyle/>
          <a:p>
            <a:pPr eaLnBrk="1" hangingPunct="1"/>
            <a:r>
              <a:rPr lang="fr-FR" b="1" dirty="0" smtClean="0">
                <a:effectLst/>
              </a:rPr>
              <a:t>Quizz</a:t>
            </a:r>
          </a:p>
        </p:txBody>
      </p:sp>
      <p:sp>
        <p:nvSpPr>
          <p:cNvPr id="4099" name="Rectangle 3"/>
          <p:cNvSpPr>
            <a:spLocks noGrp="1" noChangeArrowheads="1"/>
          </p:cNvSpPr>
          <p:nvPr>
            <p:ph type="body" idx="1"/>
          </p:nvPr>
        </p:nvSpPr>
        <p:spPr>
          <a:xfrm>
            <a:off x="61912" y="980728"/>
            <a:ext cx="9082087" cy="5661025"/>
          </a:xfrm>
        </p:spPr>
        <p:txBody>
          <a:bodyPr>
            <a:normAutofit lnSpcReduction="10000"/>
          </a:bodyPr>
          <a:lstStyle/>
          <a:p>
            <a:pPr eaLnBrk="1" hangingPunct="1">
              <a:lnSpc>
                <a:spcPct val="150000"/>
              </a:lnSpc>
              <a:buNone/>
            </a:pPr>
            <a:r>
              <a:rPr lang="fr-FR" dirty="0" smtClean="0">
                <a:effectLst/>
              </a:rPr>
              <a:t>Mme A.N. </a:t>
            </a:r>
            <a:r>
              <a:rPr lang="fr-FR" dirty="0" smtClean="0"/>
              <a:t>â</a:t>
            </a:r>
            <a:r>
              <a:rPr lang="fr-FR" dirty="0" smtClean="0">
                <a:effectLst/>
              </a:rPr>
              <a:t>gée de 70 ans est venue dans </a:t>
            </a:r>
          </a:p>
          <a:p>
            <a:pPr eaLnBrk="1" hangingPunct="1">
              <a:lnSpc>
                <a:spcPct val="150000"/>
              </a:lnSpc>
              <a:buNone/>
            </a:pPr>
            <a:r>
              <a:rPr lang="fr-FR" dirty="0" smtClean="0">
                <a:effectLst/>
              </a:rPr>
              <a:t>votre officine pour avis car elle se plaint de </a:t>
            </a:r>
          </a:p>
          <a:p>
            <a:pPr eaLnBrk="1" hangingPunct="1">
              <a:lnSpc>
                <a:spcPct val="150000"/>
              </a:lnSpc>
              <a:buNone/>
            </a:pPr>
            <a:r>
              <a:rPr lang="fr-FR" dirty="0" smtClean="0">
                <a:effectLst/>
              </a:rPr>
              <a:t>vertiges, de lipothymies répétées et d’un épisode </a:t>
            </a:r>
          </a:p>
          <a:p>
            <a:pPr eaLnBrk="1" hangingPunct="1">
              <a:lnSpc>
                <a:spcPct val="150000"/>
              </a:lnSpc>
              <a:buNone/>
            </a:pPr>
            <a:r>
              <a:rPr lang="fr-FR" dirty="0" smtClean="0">
                <a:effectLst/>
              </a:rPr>
              <a:t>de syncope au repos. Vous prenez la TA qui est </a:t>
            </a:r>
          </a:p>
          <a:p>
            <a:pPr eaLnBrk="1" hangingPunct="1">
              <a:lnSpc>
                <a:spcPct val="150000"/>
              </a:lnSpc>
              <a:buNone/>
            </a:pPr>
            <a:r>
              <a:rPr lang="fr-FR" dirty="0" smtClean="0">
                <a:effectLst/>
              </a:rPr>
              <a:t>à 220 / 70 mmHg et </a:t>
            </a:r>
            <a:r>
              <a:rPr lang="fr-FR" b="1" dirty="0" smtClean="0">
                <a:solidFill>
                  <a:srgbClr val="002060"/>
                </a:solidFill>
                <a:effectLst/>
              </a:rPr>
              <a:t>le pouls à 30 battements </a:t>
            </a:r>
          </a:p>
          <a:p>
            <a:pPr eaLnBrk="1" hangingPunct="1">
              <a:lnSpc>
                <a:spcPct val="150000"/>
              </a:lnSpc>
              <a:buNone/>
            </a:pPr>
            <a:r>
              <a:rPr lang="fr-FR" b="1" dirty="0" smtClean="0">
                <a:solidFill>
                  <a:srgbClr val="002060"/>
                </a:solidFill>
                <a:effectLst/>
              </a:rPr>
              <a:t>par minute.</a:t>
            </a:r>
          </a:p>
          <a:p>
            <a:pPr eaLnBrk="1" hangingPunct="1">
              <a:lnSpc>
                <a:spcPct val="150000"/>
              </a:lnSpc>
            </a:pPr>
            <a:r>
              <a:rPr lang="fr-FR" dirty="0" smtClean="0">
                <a:effectLst/>
              </a:rPr>
              <a:t>Diagnostic et CAT</a:t>
            </a:r>
          </a:p>
        </p:txBody>
      </p:sp>
    </p:spTree>
  </p:cSld>
  <p:clrMapOvr>
    <a:masterClrMapping/>
  </p:clrMapOvr>
  <p:transition>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3803556"/>
            <a:ext cx="7962678"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COMMENT FAIRE LE DIAGNOSTIC !</a:t>
            </a:r>
            <a:endParaRPr lang="fr-FR" sz="4800" b="1" dirty="0">
              <a:latin typeface="Times New Roman" pitchFamily="18" charset="0"/>
              <a:cs typeface="Times New Roman" pitchFamily="18" charset="0"/>
            </a:endParaRPr>
          </a:p>
        </p:txBody>
      </p:sp>
      <p:sp>
        <p:nvSpPr>
          <p:cNvPr id="5" name="ZoneTexte 4"/>
          <p:cNvSpPr txBox="1"/>
          <p:nvPr/>
        </p:nvSpPr>
        <p:spPr>
          <a:xfrm>
            <a:off x="827584" y="2291388"/>
            <a:ext cx="7643866" cy="1569660"/>
          </a:xfrm>
          <a:prstGeom prst="rect">
            <a:avLst/>
          </a:prstGeom>
          <a:scene3d>
            <a:camera prst="perspectiveRelaxedModerately"/>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fr-FR" sz="4800" b="1" dirty="0" smtClean="0">
                <a:ln w="50800"/>
                <a:solidFill>
                  <a:schemeClr val="bg1">
                    <a:shade val="50000"/>
                  </a:schemeClr>
                </a:solidFill>
                <a:latin typeface="Times New Roman" pitchFamily="18" charset="0"/>
                <a:cs typeface="Times New Roman" pitchFamily="18" charset="0"/>
              </a:rPr>
              <a:t>COMMENT FAIRE LE DIAGNOSTIC !</a:t>
            </a:r>
            <a:endParaRPr lang="fr-FR" sz="4800" b="1" dirty="0">
              <a:ln w="50800"/>
              <a:solidFill>
                <a:schemeClr val="bg1">
                  <a:shade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02633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FAIRE LE DIGNOSTIC POSITIF </a:t>
            </a: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 DE L’ 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7" name="Titre 1"/>
          <p:cNvSpPr>
            <a:spLocks noGrp="1"/>
          </p:cNvSpPr>
          <p:nvPr>
            <p:ph type="title"/>
          </p:nvPr>
        </p:nvSpPr>
        <p:spPr>
          <a:xfrm>
            <a:off x="2123728" y="1268760"/>
            <a:ext cx="4968553" cy="936104"/>
          </a:xfrm>
        </p:spPr>
        <p:style>
          <a:lnRef idx="2">
            <a:schemeClr val="accent1"/>
          </a:lnRef>
          <a:fillRef idx="1">
            <a:schemeClr val="lt1"/>
          </a:fillRef>
          <a:effectRef idx="0">
            <a:schemeClr val="accent1"/>
          </a:effectRef>
          <a:fontRef idx="minor">
            <a:schemeClr val="dk1"/>
          </a:fontRef>
        </p:style>
        <p:txBody>
          <a:bodyPr>
            <a:normAutofit fontScale="90000"/>
          </a:bodyPr>
          <a:lstStyle/>
          <a:p>
            <a:pPr eaLnBrk="1" hangingPunct="1"/>
            <a:r>
              <a:rPr lang="fr-FR" altLang="fr-FR" sz="2800" dirty="0" smtClean="0">
                <a:latin typeface="Times New Roman" pitchFamily="18" charset="0"/>
                <a:cs typeface="Times New Roman" pitchFamily="18" charset="0"/>
              </a:rPr>
              <a:t>TROIS MOYENS DIAGNOSTIQUES</a:t>
            </a:r>
          </a:p>
        </p:txBody>
      </p:sp>
      <p:pic>
        <p:nvPicPr>
          <p:cNvPr id="373762" name="Picture 2" descr="http://sante.lefigaro.fr/sites/default/files/media/field_media_image/PHOac04982e-b68d-11e3-a00e-2667a3baa1c4-805x453.jpg"/>
          <p:cNvPicPr>
            <a:picLocks noChangeAspect="1" noChangeArrowheads="1"/>
          </p:cNvPicPr>
          <p:nvPr/>
        </p:nvPicPr>
        <p:blipFill>
          <a:blip r:embed="rId2" cstate="print"/>
          <a:srcRect/>
          <a:stretch>
            <a:fillRect/>
          </a:stretch>
        </p:blipFill>
        <p:spPr bwMode="auto">
          <a:xfrm>
            <a:off x="5004048" y="2276872"/>
            <a:ext cx="2880320" cy="1440160"/>
          </a:xfrm>
          <a:prstGeom prst="rect">
            <a:avLst/>
          </a:prstGeom>
          <a:noFill/>
        </p:spPr>
      </p:pic>
      <p:sp>
        <p:nvSpPr>
          <p:cNvPr id="9" name="Titre 1"/>
          <p:cNvSpPr txBox="1">
            <a:spLocks/>
          </p:cNvSpPr>
          <p:nvPr/>
        </p:nvSpPr>
        <p:spPr>
          <a:xfrm>
            <a:off x="0" y="2564904"/>
            <a:ext cx="4968553" cy="110966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fr-FR" sz="2800" dirty="0" smtClean="0">
                <a:latin typeface="Times New Roman" pitchFamily="18" charset="0"/>
                <a:cs typeface="Times New Roman" pitchFamily="18" charset="0"/>
              </a:rPr>
              <a:t>MESURE AU CABINET</a:t>
            </a:r>
            <a:endParaRPr kumimoji="0" lang="fr-FR" altLang="fr-FR" sz="28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p:txBody>
      </p:sp>
      <p:sp>
        <p:nvSpPr>
          <p:cNvPr id="10" name="Titre 1"/>
          <p:cNvSpPr txBox="1">
            <a:spLocks/>
          </p:cNvSpPr>
          <p:nvPr/>
        </p:nvSpPr>
        <p:spPr>
          <a:xfrm>
            <a:off x="0" y="4149080"/>
            <a:ext cx="4968553" cy="1109662"/>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fr-FR" sz="2800" noProof="0" dirty="0" smtClean="0">
                <a:latin typeface="Times New Roman" pitchFamily="18" charset="0"/>
                <a:cs typeface="Times New Roman" pitchFamily="18" charset="0"/>
              </a:rPr>
              <a:t>AUTOMESURE</a:t>
            </a:r>
            <a:endParaRPr kumimoji="0" lang="fr-FR" altLang="fr-FR" sz="28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p:txBody>
      </p:sp>
      <p:sp>
        <p:nvSpPr>
          <p:cNvPr id="11" name="Titre 1"/>
          <p:cNvSpPr txBox="1">
            <a:spLocks/>
          </p:cNvSpPr>
          <p:nvPr/>
        </p:nvSpPr>
        <p:spPr>
          <a:xfrm>
            <a:off x="0" y="5589240"/>
            <a:ext cx="4968553" cy="1109662"/>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fr-FR" sz="2800" noProof="0" dirty="0" smtClean="0">
                <a:latin typeface="Times New Roman" pitchFamily="18" charset="0"/>
                <a:cs typeface="Times New Roman" pitchFamily="18" charset="0"/>
              </a:rPr>
              <a:t>MAPA</a:t>
            </a:r>
            <a:endParaRPr kumimoji="0" lang="fr-FR" altLang="fr-FR" sz="28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p:txBody>
      </p:sp>
      <p:pic>
        <p:nvPicPr>
          <p:cNvPr id="373764" name="Picture 4" descr="http://www.automesure.com/library/achats/Tensoval-duo-control.jpg"/>
          <p:cNvPicPr>
            <a:picLocks noChangeAspect="1" noChangeArrowheads="1"/>
          </p:cNvPicPr>
          <p:nvPr/>
        </p:nvPicPr>
        <p:blipFill>
          <a:blip r:embed="rId3" cstate="print"/>
          <a:srcRect/>
          <a:stretch>
            <a:fillRect/>
          </a:stretch>
        </p:blipFill>
        <p:spPr bwMode="auto">
          <a:xfrm>
            <a:off x="5004048" y="3861048"/>
            <a:ext cx="2880320" cy="1584176"/>
          </a:xfrm>
          <a:prstGeom prst="rect">
            <a:avLst/>
          </a:prstGeom>
          <a:noFill/>
        </p:spPr>
      </p:pic>
      <p:pic>
        <p:nvPicPr>
          <p:cNvPr id="373766" name="Picture 6" descr="http://img.medicalexpo.fr/images_me/photo-g/moniteurs-ambulatoires-pression-arterielle-mapa-68479-102819.jpg"/>
          <p:cNvPicPr>
            <a:picLocks noChangeAspect="1" noChangeArrowheads="1"/>
          </p:cNvPicPr>
          <p:nvPr/>
        </p:nvPicPr>
        <p:blipFill>
          <a:blip r:embed="rId4" cstate="print"/>
          <a:srcRect/>
          <a:stretch>
            <a:fillRect/>
          </a:stretch>
        </p:blipFill>
        <p:spPr bwMode="auto">
          <a:xfrm>
            <a:off x="5004048" y="5417840"/>
            <a:ext cx="2880320" cy="14401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93912"/>
            <a:ext cx="8229600" cy="1143000"/>
          </a:xfrm>
        </p:spPr>
        <p:txBody>
          <a:bodyPr>
            <a:normAutofit fontScale="90000"/>
          </a:bodyPr>
          <a:lstStyle/>
          <a:p>
            <a:pPr>
              <a:defRPr/>
            </a:pPr>
            <a:r>
              <a:rPr lang="fr-FR" b="1" dirty="0" smtClean="0">
                <a:solidFill>
                  <a:srgbClr val="002060"/>
                </a:solidFill>
                <a:effectLst>
                  <a:outerShdw blurRad="38100" dist="38100" dir="2700000" algn="tl">
                    <a:srgbClr val="DDDDDD"/>
                  </a:outerShdw>
                </a:effectLst>
                <a:latin typeface="Calibri" charset="0"/>
                <a:cs typeface="+mj-cs"/>
              </a:rPr>
              <a:t>Interrogatoire</a:t>
            </a:r>
            <a:br>
              <a:rPr lang="fr-FR" b="1" dirty="0" smtClean="0">
                <a:solidFill>
                  <a:srgbClr val="002060"/>
                </a:solidFill>
                <a:effectLst>
                  <a:outerShdw blurRad="38100" dist="38100" dir="2700000" algn="tl">
                    <a:srgbClr val="DDDDDD"/>
                  </a:outerShdw>
                </a:effectLst>
                <a:latin typeface="Calibri" charset="0"/>
                <a:cs typeface="+mj-cs"/>
              </a:rPr>
            </a:br>
            <a:r>
              <a:rPr lang="fr-FR" b="1" i="1" dirty="0" smtClean="0">
                <a:solidFill>
                  <a:srgbClr val="A50B88"/>
                </a:solidFill>
                <a:latin typeface="Calibri" charset="0"/>
              </a:rPr>
              <a:t>médecins et pharmaciens</a:t>
            </a:r>
            <a:endParaRPr lang="fr-FR" b="1" i="1" dirty="0">
              <a:solidFill>
                <a:srgbClr val="A50B88"/>
              </a:solidFill>
              <a:latin typeface="Calibri" charset="0"/>
              <a:cs typeface="+mj-cs"/>
            </a:endParaRPr>
          </a:p>
        </p:txBody>
      </p:sp>
      <p:sp>
        <p:nvSpPr>
          <p:cNvPr id="52226" name="Espace réservé du contenu 2"/>
          <p:cNvSpPr>
            <a:spLocks noGrp="1"/>
          </p:cNvSpPr>
          <p:nvPr>
            <p:ph idx="1"/>
          </p:nvPr>
        </p:nvSpPr>
        <p:spPr>
          <a:xfrm>
            <a:off x="457200" y="2791469"/>
            <a:ext cx="8229600" cy="3805883"/>
          </a:xfrm>
        </p:spPr>
        <p:txBody>
          <a:bodyPr/>
          <a:lstStyle/>
          <a:p>
            <a:pPr>
              <a:buFont typeface="Wingdings" charset="0"/>
              <a:buChar char="v"/>
            </a:pPr>
            <a:r>
              <a:rPr lang="fr-FR" dirty="0">
                <a:latin typeface="Calibri" charset="0"/>
              </a:rPr>
              <a:t>Signes de Dieulafoy: céphalées, vertiges, acouphènes, flou visuel, paresthésies</a:t>
            </a:r>
          </a:p>
          <a:p>
            <a:pPr>
              <a:buFont typeface="Arial" charset="0"/>
              <a:buNone/>
            </a:pPr>
            <a:endParaRPr lang="fr-FR" dirty="0">
              <a:latin typeface="Calibri" charset="0"/>
            </a:endParaRPr>
          </a:p>
          <a:p>
            <a:pPr>
              <a:buFont typeface="Wingdings" charset="0"/>
              <a:buChar char="v"/>
            </a:pPr>
            <a:r>
              <a:rPr lang="fr-FR" dirty="0">
                <a:latin typeface="Calibri" charset="0"/>
              </a:rPr>
              <a:t>Antécédents familiaux</a:t>
            </a:r>
          </a:p>
          <a:p>
            <a:pPr>
              <a:buFont typeface="Arial" charset="0"/>
              <a:buNone/>
            </a:pPr>
            <a:endParaRPr lang="fr-FR" dirty="0">
              <a:latin typeface="Calibri" charset="0"/>
            </a:endParaRPr>
          </a:p>
          <a:p>
            <a:pPr>
              <a:buFont typeface="Wingdings" charset="0"/>
              <a:buChar char="v"/>
            </a:pPr>
            <a:r>
              <a:rPr lang="fr-FR" dirty="0">
                <a:latin typeface="Calibri" charset="0"/>
              </a:rPr>
              <a:t>Autres facteurs de risque cardio-vasculaire</a:t>
            </a:r>
          </a:p>
        </p:txBody>
      </p:sp>
      <p:sp>
        <p:nvSpPr>
          <p:cNvPr id="4" name="Rectangle à coins arrondis 4"/>
          <p:cNvSpPr txBox="1">
            <a:spLocks/>
          </p:cNvSpPr>
          <p:nvPr/>
        </p:nvSpPr>
        <p:spPr>
          <a:xfrm>
            <a:off x="395536" y="269776"/>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FAIRE LE DIGNOSTIC POSITIF </a:t>
            </a:r>
            <a:r>
              <a:rPr kumimoji="0" lang="fr-FR" sz="6000" b="1" i="0" u="none" strike="noStrike" kern="1200" cap="none" spc="0" normalizeH="0" baseline="0" noProof="0" dirty="0" smtClean="0">
                <a:ln>
                  <a:noFill/>
                </a:ln>
                <a:solidFill>
                  <a:sysClr val="windowText" lastClr="000000"/>
                </a:solidFill>
                <a:effectLst/>
                <a:uLnTx/>
                <a:uFillTx/>
                <a:latin typeface="+mn-lt"/>
                <a:ea typeface="+mn-ea"/>
                <a:cs typeface="+mn-cs"/>
              </a:rPr>
              <a:t> DE L’ 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Tree>
    <p:extLst>
      <p:ext uri="{BB962C8B-B14F-4D97-AF65-F5344CB8AC3E}">
        <p14:creationId xmlns:p14="http://schemas.microsoft.com/office/powerpoint/2010/main" xmlns="" val="3677088848"/>
      </p:ext>
    </p:extLst>
  </p:cSld>
  <p:clrMapOvr>
    <a:masterClrMapping/>
  </p:clrMapOvr>
  <p:transition>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229600" cy="1143000"/>
          </a:xfrm>
        </p:spPr>
        <p:txBody>
          <a:bodyPr>
            <a:normAutofit/>
          </a:bodyPr>
          <a:lstStyle/>
          <a:p>
            <a:pPr eaLnBrk="1" hangingPunct="1">
              <a:defRPr/>
            </a:pPr>
            <a:r>
              <a:rPr lang="fr-FR" b="1">
                <a:solidFill>
                  <a:srgbClr val="002060"/>
                </a:solidFill>
                <a:effectLst>
                  <a:outerShdw blurRad="38100" dist="38100" dir="2700000" algn="tl">
                    <a:srgbClr val="DDDDDD"/>
                  </a:outerShdw>
                </a:effectLst>
                <a:latin typeface="Calibri" charset="0"/>
                <a:cs typeface="+mj-cs"/>
              </a:rPr>
              <a:t>Mesure de la PA au cabinet</a:t>
            </a:r>
          </a:p>
        </p:txBody>
      </p:sp>
      <p:sp>
        <p:nvSpPr>
          <p:cNvPr id="54274" name="Espace réservé du contenu 2"/>
          <p:cNvSpPr>
            <a:spLocks noGrp="1"/>
          </p:cNvSpPr>
          <p:nvPr>
            <p:ph idx="1"/>
          </p:nvPr>
        </p:nvSpPr>
        <p:spPr>
          <a:xfrm>
            <a:off x="179388" y="1844823"/>
            <a:ext cx="8785225" cy="4609951"/>
          </a:xfrm>
        </p:spPr>
        <p:txBody>
          <a:bodyPr/>
          <a:lstStyle/>
          <a:p>
            <a:pPr eaLnBrk="1" hangingPunct="1">
              <a:lnSpc>
                <a:spcPct val="90000"/>
              </a:lnSpc>
              <a:buFont typeface="Wingdings" charset="0"/>
              <a:buChar char="v"/>
            </a:pPr>
            <a:r>
              <a:rPr lang="fr-FR" b="1" dirty="0">
                <a:latin typeface="Calibri" charset="0"/>
              </a:rPr>
              <a:t>Bon appareillage</a:t>
            </a:r>
          </a:p>
          <a:p>
            <a:pPr lvl="1" eaLnBrk="1" hangingPunct="1">
              <a:lnSpc>
                <a:spcPct val="90000"/>
              </a:lnSpc>
              <a:buFont typeface="Arial" charset="0"/>
              <a:buNone/>
            </a:pPr>
            <a:endParaRPr lang="fr-FR" sz="3200" dirty="0">
              <a:latin typeface="Calibri" charset="0"/>
            </a:endParaRPr>
          </a:p>
          <a:p>
            <a:pPr lvl="1" eaLnBrk="1" hangingPunct="1">
              <a:lnSpc>
                <a:spcPct val="90000"/>
              </a:lnSpc>
              <a:buFont typeface="Courier New" charset="0"/>
              <a:buChar char="o"/>
            </a:pPr>
            <a:r>
              <a:rPr lang="fr-FR" sz="3200" b="1" dirty="0">
                <a:solidFill>
                  <a:srgbClr val="000090"/>
                </a:solidFill>
                <a:latin typeface="Calibri" charset="0"/>
              </a:rPr>
              <a:t>Brassard adapté au bras. Il en existe 3 types:</a:t>
            </a:r>
          </a:p>
          <a:p>
            <a:pPr lvl="2" eaLnBrk="1" hangingPunct="1">
              <a:lnSpc>
                <a:spcPct val="90000"/>
              </a:lnSpc>
            </a:pPr>
            <a:r>
              <a:rPr lang="fr-FR" sz="3200" b="1" dirty="0">
                <a:solidFill>
                  <a:srgbClr val="000090"/>
                </a:solidFill>
                <a:latin typeface="Calibri" charset="0"/>
              </a:rPr>
              <a:t>type enfant ou adulte maigre</a:t>
            </a:r>
          </a:p>
          <a:p>
            <a:pPr lvl="2" eaLnBrk="1" hangingPunct="1">
              <a:lnSpc>
                <a:spcPct val="90000"/>
              </a:lnSpc>
            </a:pPr>
            <a:r>
              <a:rPr lang="fr-FR" sz="3200" b="1" dirty="0">
                <a:solidFill>
                  <a:srgbClr val="000090"/>
                </a:solidFill>
                <a:latin typeface="Calibri" charset="0"/>
              </a:rPr>
              <a:t>type adulte normal</a:t>
            </a:r>
          </a:p>
          <a:p>
            <a:pPr lvl="2" eaLnBrk="1" hangingPunct="1">
              <a:lnSpc>
                <a:spcPct val="90000"/>
              </a:lnSpc>
            </a:pPr>
            <a:r>
              <a:rPr lang="fr-FR" sz="3200" b="1" dirty="0">
                <a:solidFill>
                  <a:srgbClr val="000090"/>
                </a:solidFill>
                <a:latin typeface="Calibri" charset="0"/>
              </a:rPr>
              <a:t>type obèse</a:t>
            </a:r>
          </a:p>
          <a:p>
            <a:pPr eaLnBrk="1" hangingPunct="1">
              <a:lnSpc>
                <a:spcPct val="90000"/>
              </a:lnSpc>
              <a:buFont typeface="Arial" charset="0"/>
              <a:buNone/>
            </a:pPr>
            <a:endParaRPr lang="fr-FR" dirty="0">
              <a:latin typeface="Calibri" charset="0"/>
            </a:endParaRPr>
          </a:p>
          <a:p>
            <a:pPr eaLnBrk="1" hangingPunct="1">
              <a:lnSpc>
                <a:spcPct val="90000"/>
              </a:lnSpc>
              <a:buFont typeface="Arial" charset="0"/>
              <a:buNone/>
            </a:pPr>
            <a:endParaRPr lang="fr-FR" dirty="0">
              <a:latin typeface="Calibri" charset="0"/>
            </a:endParaRPr>
          </a:p>
        </p:txBody>
      </p:sp>
      <p:grpSp>
        <p:nvGrpSpPr>
          <p:cNvPr id="54275" name="Group 5"/>
          <p:cNvGrpSpPr>
            <a:grpSpLocks/>
          </p:cNvGrpSpPr>
          <p:nvPr/>
        </p:nvGrpSpPr>
        <p:grpSpPr bwMode="auto">
          <a:xfrm>
            <a:off x="6732588" y="188913"/>
            <a:ext cx="2306637" cy="2525712"/>
            <a:chOff x="2153" y="1071"/>
            <a:chExt cx="1453" cy="2181"/>
          </a:xfrm>
        </p:grpSpPr>
        <p:sp>
          <p:nvSpPr>
            <p:cNvPr id="54277" name="Freeform 6"/>
            <p:cNvSpPr>
              <a:spLocks/>
            </p:cNvSpPr>
            <p:nvPr/>
          </p:nvSpPr>
          <p:spPr bwMode="auto">
            <a:xfrm>
              <a:off x="2839" y="2169"/>
              <a:ext cx="767" cy="950"/>
            </a:xfrm>
            <a:custGeom>
              <a:avLst/>
              <a:gdLst>
                <a:gd name="T0" fmla="*/ 75821 w 307"/>
                <a:gd name="T1" fmla="*/ 0 h 356"/>
                <a:gd name="T2" fmla="*/ 15080 w 307"/>
                <a:gd name="T3" fmla="*/ 12582 h 356"/>
                <a:gd name="T4" fmla="*/ 2916 w 307"/>
                <a:gd name="T5" fmla="*/ 69267 h 356"/>
                <a:gd name="T6" fmla="*/ 534004 w 307"/>
                <a:gd name="T7" fmla="*/ 2347565 h 356"/>
                <a:gd name="T8" fmla="*/ 594850 w 307"/>
                <a:gd name="T9" fmla="*/ 2430225 h 356"/>
                <a:gd name="T10" fmla="*/ 1123285 w 307"/>
                <a:gd name="T11" fmla="*/ 2265571 h 356"/>
                <a:gd name="T12" fmla="*/ 1145881 w 307"/>
                <a:gd name="T13" fmla="*/ 2142141 h 356"/>
                <a:gd name="T14" fmla="*/ 607014 w 307"/>
                <a:gd name="T15" fmla="*/ 27745 h 356"/>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356"/>
                <a:gd name="T26" fmla="*/ 307 w 307"/>
                <a:gd name="T27" fmla="*/ 356 h 3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356">
                  <a:moveTo>
                    <a:pt x="20" y="0"/>
                  </a:moveTo>
                  <a:cubicBezTo>
                    <a:pt x="20" y="0"/>
                    <a:pt x="7" y="2"/>
                    <a:pt x="4" y="2"/>
                  </a:cubicBezTo>
                  <a:cubicBezTo>
                    <a:pt x="2" y="3"/>
                    <a:pt x="0" y="6"/>
                    <a:pt x="1" y="10"/>
                  </a:cubicBezTo>
                  <a:cubicBezTo>
                    <a:pt x="3" y="14"/>
                    <a:pt x="141" y="342"/>
                    <a:pt x="141" y="342"/>
                  </a:cubicBezTo>
                  <a:cubicBezTo>
                    <a:pt x="146" y="351"/>
                    <a:pt x="144" y="356"/>
                    <a:pt x="157" y="354"/>
                  </a:cubicBezTo>
                  <a:cubicBezTo>
                    <a:pt x="169" y="352"/>
                    <a:pt x="289" y="331"/>
                    <a:pt x="296" y="330"/>
                  </a:cubicBezTo>
                  <a:cubicBezTo>
                    <a:pt x="303" y="329"/>
                    <a:pt x="307" y="322"/>
                    <a:pt x="302" y="312"/>
                  </a:cubicBezTo>
                  <a:cubicBezTo>
                    <a:pt x="297" y="302"/>
                    <a:pt x="160" y="4"/>
                    <a:pt x="160" y="4"/>
                  </a:cubicBezTo>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78" name="Freeform 7"/>
            <p:cNvSpPr>
              <a:spLocks/>
            </p:cNvSpPr>
            <p:nvPr/>
          </p:nvSpPr>
          <p:spPr bwMode="auto">
            <a:xfrm>
              <a:off x="3196" y="2180"/>
              <a:ext cx="410" cy="872"/>
            </a:xfrm>
            <a:custGeom>
              <a:avLst/>
              <a:gdLst>
                <a:gd name="T0" fmla="*/ 65238 w 164"/>
                <a:gd name="T1" fmla="*/ 0 h 327"/>
                <a:gd name="T2" fmla="*/ 0 w 164"/>
                <a:gd name="T3" fmla="*/ 0 h 327"/>
                <a:gd name="T4" fmla="*/ 48825 w 164"/>
                <a:gd name="T5" fmla="*/ 429773 h 327"/>
                <a:gd name="T6" fmla="*/ 546175 w 164"/>
                <a:gd name="T7" fmla="*/ 2229440 h 327"/>
                <a:gd name="T8" fmla="*/ 583988 w 164"/>
                <a:gd name="T9" fmla="*/ 2221909 h 327"/>
                <a:gd name="T10" fmla="*/ 607220 w 164"/>
                <a:gd name="T11" fmla="*/ 2098915 h 327"/>
                <a:gd name="T12" fmla="*/ 65238 w 164"/>
                <a:gd name="T13" fmla="*/ 0 h 327"/>
                <a:gd name="T14" fmla="*/ 0 60000 65536"/>
                <a:gd name="T15" fmla="*/ 0 60000 65536"/>
                <a:gd name="T16" fmla="*/ 0 60000 65536"/>
                <a:gd name="T17" fmla="*/ 0 60000 65536"/>
                <a:gd name="T18" fmla="*/ 0 60000 65536"/>
                <a:gd name="T19" fmla="*/ 0 60000 65536"/>
                <a:gd name="T20" fmla="*/ 0 60000 65536"/>
                <a:gd name="T21" fmla="*/ 0 w 164"/>
                <a:gd name="T22" fmla="*/ 0 h 327"/>
                <a:gd name="T23" fmla="*/ 164 w 164"/>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327">
                  <a:moveTo>
                    <a:pt x="17" y="0"/>
                  </a:moveTo>
                  <a:cubicBezTo>
                    <a:pt x="0" y="0"/>
                    <a:pt x="0" y="0"/>
                    <a:pt x="0" y="0"/>
                  </a:cubicBezTo>
                  <a:cubicBezTo>
                    <a:pt x="4" y="20"/>
                    <a:pt x="13" y="63"/>
                    <a:pt x="13" y="63"/>
                  </a:cubicBezTo>
                  <a:cubicBezTo>
                    <a:pt x="143" y="327"/>
                    <a:pt x="143" y="327"/>
                    <a:pt x="143" y="327"/>
                  </a:cubicBezTo>
                  <a:cubicBezTo>
                    <a:pt x="148" y="326"/>
                    <a:pt x="152" y="326"/>
                    <a:pt x="153" y="326"/>
                  </a:cubicBezTo>
                  <a:cubicBezTo>
                    <a:pt x="160" y="325"/>
                    <a:pt x="164" y="318"/>
                    <a:pt x="159" y="308"/>
                  </a:cubicBezTo>
                  <a:cubicBezTo>
                    <a:pt x="154" y="298"/>
                    <a:pt x="17" y="0"/>
                    <a:pt x="17" y="0"/>
                  </a:cubicBezTo>
                  <a:close/>
                </a:path>
              </a:pathLst>
            </a:custGeom>
            <a:solidFill>
              <a:srgbClr val="E7EFF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79" name="Freeform 8"/>
            <p:cNvSpPr>
              <a:spLocks/>
            </p:cNvSpPr>
            <p:nvPr/>
          </p:nvSpPr>
          <p:spPr bwMode="auto">
            <a:xfrm>
              <a:off x="2826" y="1071"/>
              <a:ext cx="418" cy="1304"/>
            </a:xfrm>
            <a:custGeom>
              <a:avLst/>
              <a:gdLst>
                <a:gd name="T0" fmla="*/ 418 w 418"/>
                <a:gd name="T1" fmla="*/ 1304 h 1304"/>
                <a:gd name="T2" fmla="*/ 363 w 418"/>
                <a:gd name="T3" fmla="*/ 0 h 1304"/>
                <a:gd name="T4" fmla="*/ 0 w 418"/>
                <a:gd name="T5" fmla="*/ 53 h 1304"/>
                <a:gd name="T6" fmla="*/ 75 w 418"/>
                <a:gd name="T7" fmla="*/ 1266 h 1304"/>
                <a:gd name="T8" fmla="*/ 418 w 418"/>
                <a:gd name="T9" fmla="*/ 1304 h 1304"/>
                <a:gd name="T10" fmla="*/ 0 60000 65536"/>
                <a:gd name="T11" fmla="*/ 0 60000 65536"/>
                <a:gd name="T12" fmla="*/ 0 60000 65536"/>
                <a:gd name="T13" fmla="*/ 0 60000 65536"/>
                <a:gd name="T14" fmla="*/ 0 60000 65536"/>
                <a:gd name="T15" fmla="*/ 0 w 418"/>
                <a:gd name="T16" fmla="*/ 0 h 1304"/>
                <a:gd name="T17" fmla="*/ 418 w 418"/>
                <a:gd name="T18" fmla="*/ 1304 h 1304"/>
              </a:gdLst>
              <a:ahLst/>
              <a:cxnLst>
                <a:cxn ang="T10">
                  <a:pos x="T0" y="T1"/>
                </a:cxn>
                <a:cxn ang="T11">
                  <a:pos x="T2" y="T3"/>
                </a:cxn>
                <a:cxn ang="T12">
                  <a:pos x="T4" y="T5"/>
                </a:cxn>
                <a:cxn ang="T13">
                  <a:pos x="T6" y="T7"/>
                </a:cxn>
                <a:cxn ang="T14">
                  <a:pos x="T8" y="T9"/>
                </a:cxn>
              </a:cxnLst>
              <a:rect l="T15" t="T16" r="T17" b="T18"/>
              <a:pathLst>
                <a:path w="418" h="1304">
                  <a:moveTo>
                    <a:pt x="418" y="1304"/>
                  </a:moveTo>
                  <a:lnTo>
                    <a:pt x="363" y="0"/>
                  </a:lnTo>
                  <a:lnTo>
                    <a:pt x="0" y="53"/>
                  </a:lnTo>
                  <a:lnTo>
                    <a:pt x="75" y="1266"/>
                  </a:lnTo>
                  <a:lnTo>
                    <a:pt x="418" y="1304"/>
                  </a:lnTo>
                  <a:close/>
                </a:path>
              </a:pathLst>
            </a:custGeom>
            <a:solidFill>
              <a:srgbClr val="A8C3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80" name="Freeform 9"/>
            <p:cNvSpPr>
              <a:spLocks/>
            </p:cNvSpPr>
            <p:nvPr/>
          </p:nvSpPr>
          <p:spPr bwMode="auto">
            <a:xfrm>
              <a:off x="2826" y="1071"/>
              <a:ext cx="418" cy="1304"/>
            </a:xfrm>
            <a:custGeom>
              <a:avLst/>
              <a:gdLst>
                <a:gd name="T0" fmla="*/ 418 w 418"/>
                <a:gd name="T1" fmla="*/ 1304 h 1304"/>
                <a:gd name="T2" fmla="*/ 363 w 418"/>
                <a:gd name="T3" fmla="*/ 0 h 1304"/>
                <a:gd name="T4" fmla="*/ 0 w 418"/>
                <a:gd name="T5" fmla="*/ 53 h 1304"/>
                <a:gd name="T6" fmla="*/ 75 w 418"/>
                <a:gd name="T7" fmla="*/ 1266 h 1304"/>
                <a:gd name="T8" fmla="*/ 0 60000 65536"/>
                <a:gd name="T9" fmla="*/ 0 60000 65536"/>
                <a:gd name="T10" fmla="*/ 0 60000 65536"/>
                <a:gd name="T11" fmla="*/ 0 60000 65536"/>
                <a:gd name="T12" fmla="*/ 0 w 418"/>
                <a:gd name="T13" fmla="*/ 0 h 1304"/>
                <a:gd name="T14" fmla="*/ 418 w 418"/>
                <a:gd name="T15" fmla="*/ 1304 h 1304"/>
              </a:gdLst>
              <a:ahLst/>
              <a:cxnLst>
                <a:cxn ang="T8">
                  <a:pos x="T0" y="T1"/>
                </a:cxn>
                <a:cxn ang="T9">
                  <a:pos x="T2" y="T3"/>
                </a:cxn>
                <a:cxn ang="T10">
                  <a:pos x="T4" y="T5"/>
                </a:cxn>
                <a:cxn ang="T11">
                  <a:pos x="T6" y="T7"/>
                </a:cxn>
              </a:cxnLst>
              <a:rect l="T12" t="T13" r="T14" b="T15"/>
              <a:pathLst>
                <a:path w="418" h="1304">
                  <a:moveTo>
                    <a:pt x="418" y="1304"/>
                  </a:moveTo>
                  <a:lnTo>
                    <a:pt x="363" y="0"/>
                  </a:lnTo>
                  <a:lnTo>
                    <a:pt x="0" y="53"/>
                  </a:lnTo>
                  <a:lnTo>
                    <a:pt x="75" y="126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81" name="Freeform 10"/>
            <p:cNvSpPr>
              <a:spLocks/>
            </p:cNvSpPr>
            <p:nvPr/>
          </p:nvSpPr>
          <p:spPr bwMode="auto">
            <a:xfrm>
              <a:off x="2901" y="2313"/>
              <a:ext cx="50" cy="83"/>
            </a:xfrm>
            <a:custGeom>
              <a:avLst/>
              <a:gdLst>
                <a:gd name="T0" fmla="*/ 0 w 20"/>
                <a:gd name="T1" fmla="*/ 34681 h 31"/>
                <a:gd name="T2" fmla="*/ 41013 w 20"/>
                <a:gd name="T3" fmla="*/ 218764 h 31"/>
                <a:gd name="T4" fmla="*/ 37895 w 20"/>
                <a:gd name="T5" fmla="*/ 0 h 31"/>
                <a:gd name="T6" fmla="*/ 0 60000 65536"/>
                <a:gd name="T7" fmla="*/ 0 60000 65536"/>
                <a:gd name="T8" fmla="*/ 0 60000 65536"/>
                <a:gd name="T9" fmla="*/ 0 w 20"/>
                <a:gd name="T10" fmla="*/ 0 h 31"/>
                <a:gd name="T11" fmla="*/ 20 w 20"/>
                <a:gd name="T12" fmla="*/ 31 h 31"/>
              </a:gdLst>
              <a:ahLst/>
              <a:cxnLst>
                <a:cxn ang="T6">
                  <a:pos x="T0" y="T1"/>
                </a:cxn>
                <a:cxn ang="T7">
                  <a:pos x="T2" y="T3"/>
                </a:cxn>
                <a:cxn ang="T8">
                  <a:pos x="T4" y="T5"/>
                </a:cxn>
              </a:cxnLst>
              <a:rect l="T9" t="T10" r="T11" b="T12"/>
              <a:pathLst>
                <a:path w="20" h="31">
                  <a:moveTo>
                    <a:pt x="0" y="5"/>
                  </a:moveTo>
                  <a:cubicBezTo>
                    <a:pt x="1" y="14"/>
                    <a:pt x="6" y="24"/>
                    <a:pt x="11" y="31"/>
                  </a:cubicBezTo>
                  <a:cubicBezTo>
                    <a:pt x="20" y="28"/>
                    <a:pt x="11" y="7"/>
                    <a:pt x="10" y="0"/>
                  </a:cubicBezTo>
                </a:path>
              </a:pathLst>
            </a:custGeom>
            <a:solidFill>
              <a:srgbClr val="A8C3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82" name="Freeform 11"/>
            <p:cNvSpPr>
              <a:spLocks/>
            </p:cNvSpPr>
            <p:nvPr/>
          </p:nvSpPr>
          <p:spPr bwMode="auto">
            <a:xfrm>
              <a:off x="2861" y="1183"/>
              <a:ext cx="180" cy="64"/>
            </a:xfrm>
            <a:custGeom>
              <a:avLst/>
              <a:gdLst>
                <a:gd name="T0" fmla="*/ 73 w 180"/>
                <a:gd name="T1" fmla="*/ 45 h 64"/>
                <a:gd name="T2" fmla="*/ 123 w 180"/>
                <a:gd name="T3" fmla="*/ 42 h 64"/>
                <a:gd name="T4" fmla="*/ 180 w 180"/>
                <a:gd name="T5" fmla="*/ 8 h 64"/>
                <a:gd name="T6" fmla="*/ 180 w 180"/>
                <a:gd name="T7" fmla="*/ 10 h 64"/>
                <a:gd name="T8" fmla="*/ 180 w 180"/>
                <a:gd name="T9" fmla="*/ 8 h 64"/>
                <a:gd name="T10" fmla="*/ 175 w 180"/>
                <a:gd name="T11" fmla="*/ 0 h 64"/>
                <a:gd name="T12" fmla="*/ 3 w 180"/>
                <a:gd name="T13" fmla="*/ 26 h 64"/>
                <a:gd name="T14" fmla="*/ 0 w 180"/>
                <a:gd name="T15" fmla="*/ 34 h 64"/>
                <a:gd name="T16" fmla="*/ 73 w 180"/>
                <a:gd name="T17" fmla="*/ 45 h 64"/>
                <a:gd name="T18" fmla="*/ 73 w 180"/>
                <a:gd name="T19" fmla="*/ 64 h 64"/>
                <a:gd name="T20" fmla="*/ 73 w 180"/>
                <a:gd name="T21" fmla="*/ 64 h 64"/>
                <a:gd name="T22" fmla="*/ 73 w 180"/>
                <a:gd name="T23" fmla="*/ 45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0"/>
                <a:gd name="T37" fmla="*/ 0 h 64"/>
                <a:gd name="T38" fmla="*/ 180 w 18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0" h="64">
                  <a:moveTo>
                    <a:pt x="73" y="45"/>
                  </a:moveTo>
                  <a:lnTo>
                    <a:pt x="123" y="42"/>
                  </a:lnTo>
                  <a:lnTo>
                    <a:pt x="180" y="8"/>
                  </a:lnTo>
                  <a:lnTo>
                    <a:pt x="180" y="10"/>
                  </a:lnTo>
                  <a:lnTo>
                    <a:pt x="180" y="8"/>
                  </a:lnTo>
                  <a:lnTo>
                    <a:pt x="175" y="0"/>
                  </a:lnTo>
                  <a:lnTo>
                    <a:pt x="3" y="26"/>
                  </a:lnTo>
                  <a:lnTo>
                    <a:pt x="0" y="34"/>
                  </a:lnTo>
                  <a:lnTo>
                    <a:pt x="73" y="45"/>
                  </a:lnTo>
                  <a:lnTo>
                    <a:pt x="73" y="64"/>
                  </a:lnTo>
                  <a:lnTo>
                    <a:pt x="73" y="45"/>
                  </a:lnTo>
                  <a:close/>
                </a:path>
              </a:pathLst>
            </a:custGeom>
            <a:solidFill>
              <a:srgbClr val="D7E4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83" name="Line 12"/>
            <p:cNvSpPr>
              <a:spLocks noChangeShapeType="1"/>
            </p:cNvSpPr>
            <p:nvPr/>
          </p:nvSpPr>
          <p:spPr bwMode="auto">
            <a:xfrm flipV="1">
              <a:off x="2861" y="1164"/>
              <a:ext cx="173" cy="24"/>
            </a:xfrm>
            <a:prstGeom prst="line">
              <a:avLst/>
            </a:prstGeom>
            <a:noFill/>
            <a:ln w="7938" cap="rnd">
              <a:solidFill>
                <a:srgbClr val="333333"/>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284" name="Freeform 13"/>
            <p:cNvSpPr>
              <a:spLocks/>
            </p:cNvSpPr>
            <p:nvPr/>
          </p:nvSpPr>
          <p:spPr bwMode="auto">
            <a:xfrm>
              <a:off x="2841" y="2196"/>
              <a:ext cx="760" cy="1056"/>
            </a:xfrm>
            <a:custGeom>
              <a:avLst/>
              <a:gdLst>
                <a:gd name="T0" fmla="*/ 1156520 w 304"/>
                <a:gd name="T1" fmla="*/ 2098915 h 396"/>
                <a:gd name="T2" fmla="*/ 1125970 w 304"/>
                <a:gd name="T3" fmla="*/ 2181709 h 396"/>
                <a:gd name="T4" fmla="*/ 594925 w 304"/>
                <a:gd name="T5" fmla="*/ 2344584 h 396"/>
                <a:gd name="T6" fmla="*/ 533988 w 304"/>
                <a:gd name="T7" fmla="*/ 2262869 h 396"/>
                <a:gd name="T8" fmla="*/ 0 w 304"/>
                <a:gd name="T9" fmla="*/ 0 h 396"/>
                <a:gd name="T10" fmla="*/ 15108 w 304"/>
                <a:gd name="T11" fmla="*/ 265784 h 396"/>
                <a:gd name="T12" fmla="*/ 79295 w 304"/>
                <a:gd name="T13" fmla="*/ 518883 h 396"/>
                <a:gd name="T14" fmla="*/ 106638 w 304"/>
                <a:gd name="T15" fmla="*/ 695160 h 396"/>
                <a:gd name="T16" fmla="*/ 79295 w 304"/>
                <a:gd name="T17" fmla="*/ 716288 h 396"/>
                <a:gd name="T18" fmla="*/ 546175 w 304"/>
                <a:gd name="T19" fmla="*/ 2651229 h 396"/>
                <a:gd name="T20" fmla="*/ 610345 w 304"/>
                <a:gd name="T21" fmla="*/ 2692643 h 396"/>
                <a:gd name="T22" fmla="*/ 1113750 w 304"/>
                <a:gd name="T23" fmla="*/ 2536243 h 396"/>
                <a:gd name="T24" fmla="*/ 1148708 w 304"/>
                <a:gd name="T25" fmla="*/ 2447075 h 396"/>
                <a:gd name="T26" fmla="*/ 1159645 w 304"/>
                <a:gd name="T27" fmla="*/ 2106859 h 396"/>
                <a:gd name="T28" fmla="*/ 1156520 w 304"/>
                <a:gd name="T29" fmla="*/ 2098915 h 3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
                <a:gd name="T46" fmla="*/ 0 h 396"/>
                <a:gd name="T47" fmla="*/ 304 w 304"/>
                <a:gd name="T48" fmla="*/ 396 h 3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 h="396">
                  <a:moveTo>
                    <a:pt x="303" y="308"/>
                  </a:moveTo>
                  <a:cubicBezTo>
                    <a:pt x="304" y="315"/>
                    <a:pt x="301" y="319"/>
                    <a:pt x="295" y="320"/>
                  </a:cubicBezTo>
                  <a:cubicBezTo>
                    <a:pt x="288" y="321"/>
                    <a:pt x="168" y="342"/>
                    <a:pt x="156" y="344"/>
                  </a:cubicBezTo>
                  <a:cubicBezTo>
                    <a:pt x="143" y="346"/>
                    <a:pt x="145" y="341"/>
                    <a:pt x="140" y="332"/>
                  </a:cubicBezTo>
                  <a:cubicBezTo>
                    <a:pt x="140" y="332"/>
                    <a:pt x="2" y="4"/>
                    <a:pt x="0" y="0"/>
                  </a:cubicBezTo>
                  <a:cubicBezTo>
                    <a:pt x="0" y="0"/>
                    <a:pt x="2" y="20"/>
                    <a:pt x="4" y="39"/>
                  </a:cubicBezTo>
                  <a:cubicBezTo>
                    <a:pt x="10" y="54"/>
                    <a:pt x="16" y="67"/>
                    <a:pt x="21" y="76"/>
                  </a:cubicBezTo>
                  <a:cubicBezTo>
                    <a:pt x="26" y="84"/>
                    <a:pt x="40" y="95"/>
                    <a:pt x="28" y="102"/>
                  </a:cubicBezTo>
                  <a:cubicBezTo>
                    <a:pt x="26" y="103"/>
                    <a:pt x="23" y="104"/>
                    <a:pt x="21" y="105"/>
                  </a:cubicBezTo>
                  <a:cubicBezTo>
                    <a:pt x="143" y="389"/>
                    <a:pt x="143" y="389"/>
                    <a:pt x="143" y="389"/>
                  </a:cubicBezTo>
                  <a:cubicBezTo>
                    <a:pt x="147" y="396"/>
                    <a:pt x="153" y="395"/>
                    <a:pt x="160" y="395"/>
                  </a:cubicBezTo>
                  <a:cubicBezTo>
                    <a:pt x="166" y="395"/>
                    <a:pt x="287" y="372"/>
                    <a:pt x="292" y="372"/>
                  </a:cubicBezTo>
                  <a:cubicBezTo>
                    <a:pt x="297" y="372"/>
                    <a:pt x="300" y="365"/>
                    <a:pt x="301" y="359"/>
                  </a:cubicBezTo>
                  <a:cubicBezTo>
                    <a:pt x="302" y="353"/>
                    <a:pt x="304" y="309"/>
                    <a:pt x="304" y="309"/>
                  </a:cubicBezTo>
                  <a:lnTo>
                    <a:pt x="303" y="308"/>
                  </a:lnTo>
                  <a:close/>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85" name="Freeform 14"/>
            <p:cNvSpPr>
              <a:spLocks/>
            </p:cNvSpPr>
            <p:nvPr/>
          </p:nvSpPr>
          <p:spPr bwMode="auto">
            <a:xfrm>
              <a:off x="3121" y="2340"/>
              <a:ext cx="85" cy="56"/>
            </a:xfrm>
            <a:custGeom>
              <a:avLst/>
              <a:gdLst>
                <a:gd name="T0" fmla="*/ 129375 w 34"/>
                <a:gd name="T1" fmla="*/ 0 h 21"/>
                <a:gd name="T2" fmla="*/ 65238 w 34"/>
                <a:gd name="T3" fmla="*/ 61496 h 21"/>
                <a:gd name="T4" fmla="*/ 0 w 34"/>
                <a:gd name="T5" fmla="*/ 0 h 21"/>
                <a:gd name="T6" fmla="*/ 0 w 34"/>
                <a:gd name="T7" fmla="*/ 81557 h 21"/>
                <a:gd name="T8" fmla="*/ 65238 w 34"/>
                <a:gd name="T9" fmla="*/ 142813 h 21"/>
                <a:gd name="T10" fmla="*/ 129375 w 34"/>
                <a:gd name="T11" fmla="*/ 81557 h 21"/>
                <a:gd name="T12" fmla="*/ 129375 w 34"/>
                <a:gd name="T13" fmla="*/ 0 h 21"/>
                <a:gd name="T14" fmla="*/ 0 60000 65536"/>
                <a:gd name="T15" fmla="*/ 0 60000 65536"/>
                <a:gd name="T16" fmla="*/ 0 60000 65536"/>
                <a:gd name="T17" fmla="*/ 0 60000 65536"/>
                <a:gd name="T18" fmla="*/ 0 60000 65536"/>
                <a:gd name="T19" fmla="*/ 0 60000 65536"/>
                <a:gd name="T20" fmla="*/ 0 60000 65536"/>
                <a:gd name="T21" fmla="*/ 0 w 34"/>
                <a:gd name="T22" fmla="*/ 0 h 21"/>
                <a:gd name="T23" fmla="*/ 34 w 3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1">
                  <a:moveTo>
                    <a:pt x="34" y="0"/>
                  </a:moveTo>
                  <a:cubicBezTo>
                    <a:pt x="34" y="5"/>
                    <a:pt x="26" y="9"/>
                    <a:pt x="17" y="9"/>
                  </a:cubicBezTo>
                  <a:cubicBezTo>
                    <a:pt x="8" y="9"/>
                    <a:pt x="0" y="5"/>
                    <a:pt x="0" y="0"/>
                  </a:cubicBezTo>
                  <a:cubicBezTo>
                    <a:pt x="0" y="12"/>
                    <a:pt x="0" y="12"/>
                    <a:pt x="0" y="12"/>
                  </a:cubicBezTo>
                  <a:cubicBezTo>
                    <a:pt x="0" y="17"/>
                    <a:pt x="8" y="21"/>
                    <a:pt x="17" y="21"/>
                  </a:cubicBezTo>
                  <a:cubicBezTo>
                    <a:pt x="26" y="21"/>
                    <a:pt x="34" y="17"/>
                    <a:pt x="34" y="12"/>
                  </a:cubicBezTo>
                  <a:lnTo>
                    <a:pt x="34" y="0"/>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86" name="Freeform 15"/>
            <p:cNvSpPr>
              <a:spLocks/>
            </p:cNvSpPr>
            <p:nvPr/>
          </p:nvSpPr>
          <p:spPr bwMode="auto">
            <a:xfrm>
              <a:off x="2861" y="1217"/>
              <a:ext cx="138" cy="1206"/>
            </a:xfrm>
            <a:custGeom>
              <a:avLst/>
              <a:gdLst>
                <a:gd name="T0" fmla="*/ 138 w 138"/>
                <a:gd name="T1" fmla="*/ 1206 h 1206"/>
                <a:gd name="T2" fmla="*/ 73 w 138"/>
                <a:gd name="T3" fmla="*/ 11 h 1206"/>
                <a:gd name="T4" fmla="*/ 0 w 138"/>
                <a:gd name="T5" fmla="*/ 0 h 1206"/>
                <a:gd name="T6" fmla="*/ 75 w 138"/>
                <a:gd name="T7" fmla="*/ 1179 h 1206"/>
                <a:gd name="T8" fmla="*/ 138 w 138"/>
                <a:gd name="T9" fmla="*/ 1206 h 1206"/>
                <a:gd name="T10" fmla="*/ 0 60000 65536"/>
                <a:gd name="T11" fmla="*/ 0 60000 65536"/>
                <a:gd name="T12" fmla="*/ 0 60000 65536"/>
                <a:gd name="T13" fmla="*/ 0 60000 65536"/>
                <a:gd name="T14" fmla="*/ 0 60000 65536"/>
                <a:gd name="T15" fmla="*/ 0 w 138"/>
                <a:gd name="T16" fmla="*/ 0 h 1206"/>
                <a:gd name="T17" fmla="*/ 138 w 138"/>
                <a:gd name="T18" fmla="*/ 1206 h 1206"/>
              </a:gdLst>
              <a:ahLst/>
              <a:cxnLst>
                <a:cxn ang="T10">
                  <a:pos x="T0" y="T1"/>
                </a:cxn>
                <a:cxn ang="T11">
                  <a:pos x="T2" y="T3"/>
                </a:cxn>
                <a:cxn ang="T12">
                  <a:pos x="T4" y="T5"/>
                </a:cxn>
                <a:cxn ang="T13">
                  <a:pos x="T6" y="T7"/>
                </a:cxn>
                <a:cxn ang="T14">
                  <a:pos x="T8" y="T9"/>
                </a:cxn>
              </a:cxnLst>
              <a:rect l="T15" t="T16" r="T17" b="T18"/>
              <a:pathLst>
                <a:path w="138" h="1206">
                  <a:moveTo>
                    <a:pt x="138" y="1206"/>
                  </a:moveTo>
                  <a:lnTo>
                    <a:pt x="73" y="11"/>
                  </a:lnTo>
                  <a:lnTo>
                    <a:pt x="0" y="0"/>
                  </a:lnTo>
                  <a:lnTo>
                    <a:pt x="75" y="1179"/>
                  </a:lnTo>
                  <a:lnTo>
                    <a:pt x="138" y="1206"/>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87" name="Freeform 16"/>
            <p:cNvSpPr>
              <a:spLocks/>
            </p:cNvSpPr>
            <p:nvPr/>
          </p:nvSpPr>
          <p:spPr bwMode="auto">
            <a:xfrm>
              <a:off x="2984" y="1191"/>
              <a:ext cx="117" cy="1226"/>
            </a:xfrm>
            <a:custGeom>
              <a:avLst/>
              <a:gdLst>
                <a:gd name="T0" fmla="*/ 117 w 117"/>
                <a:gd name="T1" fmla="*/ 1181 h 1226"/>
                <a:gd name="T2" fmla="*/ 57 w 117"/>
                <a:gd name="T3" fmla="*/ 0 h 1226"/>
                <a:gd name="T4" fmla="*/ 0 w 117"/>
                <a:gd name="T5" fmla="*/ 34 h 1226"/>
                <a:gd name="T6" fmla="*/ 67 w 117"/>
                <a:gd name="T7" fmla="*/ 1226 h 1226"/>
                <a:gd name="T8" fmla="*/ 117 w 117"/>
                <a:gd name="T9" fmla="*/ 1181 h 1226"/>
                <a:gd name="T10" fmla="*/ 0 60000 65536"/>
                <a:gd name="T11" fmla="*/ 0 60000 65536"/>
                <a:gd name="T12" fmla="*/ 0 60000 65536"/>
                <a:gd name="T13" fmla="*/ 0 60000 65536"/>
                <a:gd name="T14" fmla="*/ 0 60000 65536"/>
                <a:gd name="T15" fmla="*/ 0 w 117"/>
                <a:gd name="T16" fmla="*/ 0 h 1226"/>
                <a:gd name="T17" fmla="*/ 117 w 117"/>
                <a:gd name="T18" fmla="*/ 1226 h 1226"/>
              </a:gdLst>
              <a:ahLst/>
              <a:cxnLst>
                <a:cxn ang="T10">
                  <a:pos x="T0" y="T1"/>
                </a:cxn>
                <a:cxn ang="T11">
                  <a:pos x="T2" y="T3"/>
                </a:cxn>
                <a:cxn ang="T12">
                  <a:pos x="T4" y="T5"/>
                </a:cxn>
                <a:cxn ang="T13">
                  <a:pos x="T6" y="T7"/>
                </a:cxn>
                <a:cxn ang="T14">
                  <a:pos x="T8" y="T9"/>
                </a:cxn>
              </a:cxnLst>
              <a:rect l="T15" t="T16" r="T17" b="T18"/>
              <a:pathLst>
                <a:path w="117" h="1226">
                  <a:moveTo>
                    <a:pt x="117" y="1181"/>
                  </a:moveTo>
                  <a:lnTo>
                    <a:pt x="57" y="0"/>
                  </a:lnTo>
                  <a:lnTo>
                    <a:pt x="0" y="34"/>
                  </a:lnTo>
                  <a:lnTo>
                    <a:pt x="67" y="1226"/>
                  </a:lnTo>
                  <a:lnTo>
                    <a:pt x="117" y="1181"/>
                  </a:lnTo>
                  <a:close/>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88" name="Freeform 17"/>
            <p:cNvSpPr>
              <a:spLocks/>
            </p:cNvSpPr>
            <p:nvPr/>
          </p:nvSpPr>
          <p:spPr bwMode="auto">
            <a:xfrm>
              <a:off x="2981" y="1193"/>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89" name="Freeform 18"/>
            <p:cNvSpPr>
              <a:spLocks/>
            </p:cNvSpPr>
            <p:nvPr/>
          </p:nvSpPr>
          <p:spPr bwMode="auto">
            <a:xfrm>
              <a:off x="2931" y="1193"/>
              <a:ext cx="53" cy="35"/>
            </a:xfrm>
            <a:custGeom>
              <a:avLst/>
              <a:gdLst>
                <a:gd name="T0" fmla="*/ 87354 w 21"/>
                <a:gd name="T1" fmla="*/ 88423 h 13"/>
                <a:gd name="T2" fmla="*/ 82243 w 21"/>
                <a:gd name="T3" fmla="*/ 0 h 13"/>
                <a:gd name="T4" fmla="*/ 46302 w 21"/>
                <a:gd name="T5" fmla="*/ 22486 h 13"/>
                <a:gd name="T6" fmla="*/ 0 w 21"/>
                <a:gd name="T7" fmla="*/ 13287 h 13"/>
                <a:gd name="T8" fmla="*/ 0 w 21"/>
                <a:gd name="T9" fmla="*/ 13287 h 13"/>
                <a:gd name="T10" fmla="*/ 0 w 21"/>
                <a:gd name="T11" fmla="*/ 13287 h 13"/>
                <a:gd name="T12" fmla="*/ 5116 w 21"/>
                <a:gd name="T13" fmla="*/ 96312 h 13"/>
                <a:gd name="T14" fmla="*/ 87354 w 21"/>
                <a:gd name="T15" fmla="*/ 88423 h 1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3"/>
                <a:gd name="T26" fmla="*/ 21 w 2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3">
                  <a:moveTo>
                    <a:pt x="21" y="12"/>
                  </a:moveTo>
                  <a:cubicBezTo>
                    <a:pt x="20" y="0"/>
                    <a:pt x="20" y="0"/>
                    <a:pt x="20" y="0"/>
                  </a:cubicBezTo>
                  <a:cubicBezTo>
                    <a:pt x="20" y="1"/>
                    <a:pt x="16" y="3"/>
                    <a:pt x="11" y="3"/>
                  </a:cubicBezTo>
                  <a:cubicBezTo>
                    <a:pt x="5" y="4"/>
                    <a:pt x="1" y="4"/>
                    <a:pt x="0" y="2"/>
                  </a:cubicBezTo>
                  <a:cubicBezTo>
                    <a:pt x="0" y="2"/>
                    <a:pt x="0" y="2"/>
                    <a:pt x="0" y="2"/>
                  </a:cubicBezTo>
                  <a:cubicBezTo>
                    <a:pt x="0" y="2"/>
                    <a:pt x="0" y="2"/>
                    <a:pt x="0" y="2"/>
                  </a:cubicBezTo>
                  <a:cubicBezTo>
                    <a:pt x="1" y="13"/>
                    <a:pt x="1" y="13"/>
                    <a:pt x="1" y="13"/>
                  </a:cubicBezTo>
                  <a:lnTo>
                    <a:pt x="21" y="12"/>
                  </a:lnTo>
                  <a:close/>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90" name="Freeform 19"/>
            <p:cNvSpPr>
              <a:spLocks/>
            </p:cNvSpPr>
            <p:nvPr/>
          </p:nvSpPr>
          <p:spPr bwMode="auto">
            <a:xfrm>
              <a:off x="2939" y="1159"/>
              <a:ext cx="35" cy="10"/>
            </a:xfrm>
            <a:custGeom>
              <a:avLst/>
              <a:gdLst>
                <a:gd name="T0" fmla="*/ 0 w 14"/>
                <a:gd name="T1" fmla="*/ 10233 h 4"/>
                <a:gd name="T2" fmla="*/ 27550 w 14"/>
                <a:gd name="T3" fmla="*/ 4095 h 4"/>
                <a:gd name="T4" fmla="*/ 53720 w 14"/>
                <a:gd name="T5" fmla="*/ 4095 h 4"/>
                <a:gd name="T6" fmla="*/ 27550 w 14"/>
                <a:gd name="T7" fmla="*/ 15108 h 4"/>
                <a:gd name="T8" fmla="*/ 0 w 14"/>
                <a:gd name="T9" fmla="*/ 10233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0" y="3"/>
                  </a:moveTo>
                  <a:cubicBezTo>
                    <a:pt x="0" y="2"/>
                    <a:pt x="3" y="1"/>
                    <a:pt x="7" y="1"/>
                  </a:cubicBezTo>
                  <a:cubicBezTo>
                    <a:pt x="11" y="0"/>
                    <a:pt x="14" y="0"/>
                    <a:pt x="14" y="1"/>
                  </a:cubicBezTo>
                  <a:cubicBezTo>
                    <a:pt x="14" y="2"/>
                    <a:pt x="11" y="3"/>
                    <a:pt x="7" y="4"/>
                  </a:cubicBezTo>
                  <a:cubicBezTo>
                    <a:pt x="3" y="4"/>
                    <a:pt x="0" y="4"/>
                    <a:pt x="0" y="3"/>
                  </a:cubicBezTo>
                  <a:close/>
                </a:path>
              </a:pathLst>
            </a:custGeom>
            <a:solidFill>
              <a:srgbClr val="D7E4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91" name="Freeform 20"/>
            <p:cNvSpPr>
              <a:spLocks/>
            </p:cNvSpPr>
            <p:nvPr/>
          </p:nvSpPr>
          <p:spPr bwMode="auto">
            <a:xfrm>
              <a:off x="2939" y="1161"/>
              <a:ext cx="37" cy="38"/>
            </a:xfrm>
            <a:custGeom>
              <a:avLst/>
              <a:gdLst>
                <a:gd name="T0" fmla="*/ 27210 w 15"/>
                <a:gd name="T1" fmla="*/ 103129 h 14"/>
                <a:gd name="T2" fmla="*/ 50500 w 15"/>
                <a:gd name="T3" fmla="*/ 97543 h 14"/>
                <a:gd name="T4" fmla="*/ 47757 w 15"/>
                <a:gd name="T5" fmla="*/ 0 h 14"/>
                <a:gd name="T6" fmla="*/ 23473 w 15"/>
                <a:gd name="T7" fmla="*/ 23994 h 14"/>
                <a:gd name="T8" fmla="*/ 0 w 15"/>
                <a:gd name="T9" fmla="*/ 15200 h 14"/>
                <a:gd name="T10" fmla="*/ 0 w 15"/>
                <a:gd name="T11" fmla="*/ 15200 h 14"/>
                <a:gd name="T12" fmla="*/ 0 w 15"/>
                <a:gd name="T13" fmla="*/ 15200 h 14"/>
                <a:gd name="T14" fmla="*/ 2743 w 15"/>
                <a:gd name="T15" fmla="*/ 111983 h 14"/>
                <a:gd name="T16" fmla="*/ 27210 w 15"/>
                <a:gd name="T17" fmla="*/ 103129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8" y="13"/>
                  </a:moveTo>
                  <a:cubicBezTo>
                    <a:pt x="10" y="13"/>
                    <a:pt x="13" y="12"/>
                    <a:pt x="15" y="12"/>
                  </a:cubicBezTo>
                  <a:cubicBezTo>
                    <a:pt x="14" y="0"/>
                    <a:pt x="14" y="0"/>
                    <a:pt x="14" y="0"/>
                  </a:cubicBezTo>
                  <a:cubicBezTo>
                    <a:pt x="14" y="1"/>
                    <a:pt x="11" y="2"/>
                    <a:pt x="7" y="3"/>
                  </a:cubicBezTo>
                  <a:cubicBezTo>
                    <a:pt x="3" y="3"/>
                    <a:pt x="0" y="3"/>
                    <a:pt x="0" y="2"/>
                  </a:cubicBezTo>
                  <a:cubicBezTo>
                    <a:pt x="0" y="2"/>
                    <a:pt x="0" y="2"/>
                    <a:pt x="0" y="2"/>
                  </a:cubicBezTo>
                  <a:cubicBezTo>
                    <a:pt x="0" y="2"/>
                    <a:pt x="0" y="2"/>
                    <a:pt x="0" y="2"/>
                  </a:cubicBezTo>
                  <a:cubicBezTo>
                    <a:pt x="1" y="14"/>
                    <a:pt x="1" y="14"/>
                    <a:pt x="1" y="14"/>
                  </a:cubicBezTo>
                  <a:cubicBezTo>
                    <a:pt x="3" y="14"/>
                    <a:pt x="5" y="14"/>
                    <a:pt x="8" y="13"/>
                  </a:cubicBezTo>
                  <a:close/>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92" name="Freeform 21"/>
            <p:cNvSpPr>
              <a:spLocks/>
            </p:cNvSpPr>
            <p:nvPr/>
          </p:nvSpPr>
          <p:spPr bwMode="auto">
            <a:xfrm>
              <a:off x="2931" y="1191"/>
              <a:ext cx="50" cy="13"/>
            </a:xfrm>
            <a:custGeom>
              <a:avLst/>
              <a:gdLst>
                <a:gd name="T0" fmla="*/ 68363 w 20"/>
                <a:gd name="T1" fmla="*/ 0 h 5"/>
                <a:gd name="T2" fmla="*/ 68363 w 20"/>
                <a:gd name="T3" fmla="*/ 6536 h 5"/>
                <a:gd name="T4" fmla="*/ 41013 w 20"/>
                <a:gd name="T5" fmla="*/ 10457 h 5"/>
                <a:gd name="T6" fmla="*/ 15158 w 20"/>
                <a:gd name="T7" fmla="*/ 16994 h 5"/>
                <a:gd name="T8" fmla="*/ 15158 w 20"/>
                <a:gd name="T9" fmla="*/ 6536 h 5"/>
                <a:gd name="T10" fmla="*/ 0 w 20"/>
                <a:gd name="T11" fmla="*/ 16994 h 5"/>
                <a:gd name="T12" fmla="*/ 41013 w 20"/>
                <a:gd name="T13" fmla="*/ 21024 h 5"/>
                <a:gd name="T14" fmla="*/ 76175 w 20"/>
                <a:gd name="T15" fmla="*/ 6536 h 5"/>
                <a:gd name="T16" fmla="*/ 68363 w 2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
                <a:gd name="T29" fmla="*/ 20 w 2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
                  <a:moveTo>
                    <a:pt x="18" y="0"/>
                  </a:moveTo>
                  <a:cubicBezTo>
                    <a:pt x="18" y="1"/>
                    <a:pt x="18" y="1"/>
                    <a:pt x="18" y="1"/>
                  </a:cubicBezTo>
                  <a:cubicBezTo>
                    <a:pt x="16" y="1"/>
                    <a:pt x="13" y="2"/>
                    <a:pt x="11" y="2"/>
                  </a:cubicBezTo>
                  <a:cubicBezTo>
                    <a:pt x="8" y="3"/>
                    <a:pt x="6" y="3"/>
                    <a:pt x="4" y="3"/>
                  </a:cubicBezTo>
                  <a:cubicBezTo>
                    <a:pt x="4" y="1"/>
                    <a:pt x="4" y="1"/>
                    <a:pt x="4" y="1"/>
                  </a:cubicBezTo>
                  <a:cubicBezTo>
                    <a:pt x="2" y="2"/>
                    <a:pt x="0" y="3"/>
                    <a:pt x="0" y="3"/>
                  </a:cubicBezTo>
                  <a:cubicBezTo>
                    <a:pt x="1" y="5"/>
                    <a:pt x="5" y="5"/>
                    <a:pt x="11" y="4"/>
                  </a:cubicBezTo>
                  <a:cubicBezTo>
                    <a:pt x="16" y="4"/>
                    <a:pt x="20" y="2"/>
                    <a:pt x="20" y="1"/>
                  </a:cubicBezTo>
                  <a:cubicBezTo>
                    <a:pt x="20" y="0"/>
                    <a:pt x="19" y="0"/>
                    <a:pt x="18" y="0"/>
                  </a:cubicBezTo>
                  <a:close/>
                </a:path>
              </a:pathLst>
            </a:custGeom>
            <a:solidFill>
              <a:srgbClr val="D7E4E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93" name="Oval 22"/>
            <p:cNvSpPr>
              <a:spLocks noChangeArrowheads="1"/>
            </p:cNvSpPr>
            <p:nvPr/>
          </p:nvSpPr>
          <p:spPr bwMode="auto">
            <a:xfrm>
              <a:off x="3114" y="2116"/>
              <a:ext cx="80" cy="24"/>
            </a:xfrm>
            <a:prstGeom prst="ellipse">
              <a:avLst/>
            </a:prstGeom>
            <a:solidFill>
              <a:srgbClr val="E2E5E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fr-FR"/>
            </a:p>
          </p:txBody>
        </p:sp>
        <p:sp>
          <p:nvSpPr>
            <p:cNvPr id="54294" name="Freeform 23"/>
            <p:cNvSpPr>
              <a:spLocks/>
            </p:cNvSpPr>
            <p:nvPr/>
          </p:nvSpPr>
          <p:spPr bwMode="auto">
            <a:xfrm>
              <a:off x="3114" y="2127"/>
              <a:ext cx="92" cy="237"/>
            </a:xfrm>
            <a:custGeom>
              <a:avLst/>
              <a:gdLst>
                <a:gd name="T0" fmla="*/ 117007 w 37"/>
                <a:gd name="T1" fmla="*/ 0 h 89"/>
                <a:gd name="T2" fmla="*/ 58171 w 37"/>
                <a:gd name="T3" fmla="*/ 33193 h 89"/>
                <a:gd name="T4" fmla="*/ 0 w 37"/>
                <a:gd name="T5" fmla="*/ 0 h 89"/>
                <a:gd name="T6" fmla="*/ 9899 w 37"/>
                <a:gd name="T7" fmla="*/ 538453 h 89"/>
                <a:gd name="T8" fmla="*/ 72819 w 37"/>
                <a:gd name="T9" fmla="*/ 599088 h 89"/>
                <a:gd name="T10" fmla="*/ 134467 w 37"/>
                <a:gd name="T11" fmla="*/ 538453 h 89"/>
                <a:gd name="T12" fmla="*/ 117007 w 37"/>
                <a:gd name="T13" fmla="*/ 0 h 89"/>
                <a:gd name="T14" fmla="*/ 0 60000 65536"/>
                <a:gd name="T15" fmla="*/ 0 60000 65536"/>
                <a:gd name="T16" fmla="*/ 0 60000 65536"/>
                <a:gd name="T17" fmla="*/ 0 60000 65536"/>
                <a:gd name="T18" fmla="*/ 0 60000 65536"/>
                <a:gd name="T19" fmla="*/ 0 60000 65536"/>
                <a:gd name="T20" fmla="*/ 0 60000 65536"/>
                <a:gd name="T21" fmla="*/ 0 w 37"/>
                <a:gd name="T22" fmla="*/ 0 h 89"/>
                <a:gd name="T23" fmla="*/ 37 w 37"/>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89">
                  <a:moveTo>
                    <a:pt x="32" y="0"/>
                  </a:moveTo>
                  <a:cubicBezTo>
                    <a:pt x="32" y="3"/>
                    <a:pt x="24" y="5"/>
                    <a:pt x="16" y="5"/>
                  </a:cubicBezTo>
                  <a:cubicBezTo>
                    <a:pt x="7" y="5"/>
                    <a:pt x="0" y="3"/>
                    <a:pt x="0" y="0"/>
                  </a:cubicBezTo>
                  <a:cubicBezTo>
                    <a:pt x="3" y="80"/>
                    <a:pt x="3" y="80"/>
                    <a:pt x="3" y="80"/>
                  </a:cubicBezTo>
                  <a:cubicBezTo>
                    <a:pt x="3" y="85"/>
                    <a:pt x="11" y="89"/>
                    <a:pt x="20" y="89"/>
                  </a:cubicBezTo>
                  <a:cubicBezTo>
                    <a:pt x="29" y="89"/>
                    <a:pt x="37" y="85"/>
                    <a:pt x="37" y="80"/>
                  </a:cubicBezTo>
                  <a:lnTo>
                    <a:pt x="32" y="0"/>
                  </a:lnTo>
                  <a:close/>
                </a:path>
              </a:pathLst>
            </a:custGeom>
            <a:solidFill>
              <a:srgbClr val="B8BE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95" name="Freeform 24"/>
            <p:cNvSpPr>
              <a:spLocks/>
            </p:cNvSpPr>
            <p:nvPr/>
          </p:nvSpPr>
          <p:spPr bwMode="auto">
            <a:xfrm>
              <a:off x="2426" y="2951"/>
              <a:ext cx="53" cy="40"/>
            </a:xfrm>
            <a:custGeom>
              <a:avLst/>
              <a:gdLst>
                <a:gd name="T0" fmla="*/ 74447 w 21"/>
                <a:gd name="T1" fmla="*/ 94912 h 15"/>
                <a:gd name="T2" fmla="*/ 37696 w 21"/>
                <a:gd name="T3" fmla="*/ 89144 h 15"/>
                <a:gd name="T4" fmla="*/ 5116 w 21"/>
                <a:gd name="T5" fmla="*/ 61496 h 15"/>
                <a:gd name="T6" fmla="*/ 12912 w 21"/>
                <a:gd name="T7" fmla="*/ 0 h 15"/>
                <a:gd name="T8" fmla="*/ 46302 w 21"/>
                <a:gd name="T9" fmla="*/ 27669 h 15"/>
                <a:gd name="T10" fmla="*/ 87354 w 21"/>
                <a:gd name="T11" fmla="*/ 33429 h 15"/>
                <a:gd name="T12" fmla="*/ 74447 w 21"/>
                <a:gd name="T13" fmla="*/ 94912 h 15"/>
                <a:gd name="T14" fmla="*/ 0 60000 65536"/>
                <a:gd name="T15" fmla="*/ 0 60000 65536"/>
                <a:gd name="T16" fmla="*/ 0 60000 65536"/>
                <a:gd name="T17" fmla="*/ 0 60000 65536"/>
                <a:gd name="T18" fmla="*/ 0 60000 65536"/>
                <a:gd name="T19" fmla="*/ 0 60000 65536"/>
                <a:gd name="T20" fmla="*/ 0 60000 65536"/>
                <a:gd name="T21" fmla="*/ 0 w 21"/>
                <a:gd name="T22" fmla="*/ 0 h 15"/>
                <a:gd name="T23" fmla="*/ 21 w 2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5">
                  <a:moveTo>
                    <a:pt x="18" y="14"/>
                  </a:moveTo>
                  <a:cubicBezTo>
                    <a:pt x="18" y="15"/>
                    <a:pt x="14" y="14"/>
                    <a:pt x="9" y="13"/>
                  </a:cubicBezTo>
                  <a:cubicBezTo>
                    <a:pt x="4" y="12"/>
                    <a:pt x="0" y="10"/>
                    <a:pt x="1" y="9"/>
                  </a:cubicBezTo>
                  <a:cubicBezTo>
                    <a:pt x="3" y="0"/>
                    <a:pt x="3" y="0"/>
                    <a:pt x="3" y="0"/>
                  </a:cubicBezTo>
                  <a:cubicBezTo>
                    <a:pt x="3" y="1"/>
                    <a:pt x="7" y="3"/>
                    <a:pt x="11" y="4"/>
                  </a:cubicBezTo>
                  <a:cubicBezTo>
                    <a:pt x="16" y="6"/>
                    <a:pt x="20" y="6"/>
                    <a:pt x="21" y="5"/>
                  </a:cubicBezTo>
                  <a:lnTo>
                    <a:pt x="18" y="14"/>
                  </a:lnTo>
                  <a:close/>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96" name="Freeform 25"/>
            <p:cNvSpPr>
              <a:spLocks/>
            </p:cNvSpPr>
            <p:nvPr/>
          </p:nvSpPr>
          <p:spPr bwMode="auto">
            <a:xfrm>
              <a:off x="2444" y="2932"/>
              <a:ext cx="32" cy="27"/>
            </a:xfrm>
            <a:custGeom>
              <a:avLst/>
              <a:gdLst>
                <a:gd name="T0" fmla="*/ 43207 w 13"/>
                <a:gd name="T1" fmla="*/ 31412 h 10"/>
                <a:gd name="T2" fmla="*/ 36052 w 13"/>
                <a:gd name="T3" fmla="*/ 68126 h 10"/>
                <a:gd name="T4" fmla="*/ 16450 w 13"/>
                <a:gd name="T5" fmla="*/ 68126 h 10"/>
                <a:gd name="T6" fmla="*/ 0 w 13"/>
                <a:gd name="T7" fmla="*/ 44898 h 10"/>
                <a:gd name="T8" fmla="*/ 6683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3" y="4"/>
                  </a:moveTo>
                  <a:cubicBezTo>
                    <a:pt x="11" y="9"/>
                    <a:pt x="11" y="9"/>
                    <a:pt x="11" y="9"/>
                  </a:cubicBezTo>
                  <a:cubicBezTo>
                    <a:pt x="11" y="10"/>
                    <a:pt x="9" y="10"/>
                    <a:pt x="5" y="9"/>
                  </a:cubicBezTo>
                  <a:cubicBezTo>
                    <a:pt x="2" y="8"/>
                    <a:pt x="0" y="7"/>
                    <a:pt x="0" y="6"/>
                  </a:cubicBezTo>
                  <a:cubicBezTo>
                    <a:pt x="2" y="0"/>
                    <a:pt x="2" y="0"/>
                    <a:pt x="2" y="0"/>
                  </a:cubicBezTo>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97" name="Freeform 26"/>
            <p:cNvSpPr>
              <a:spLocks/>
            </p:cNvSpPr>
            <p:nvPr/>
          </p:nvSpPr>
          <p:spPr bwMode="auto">
            <a:xfrm>
              <a:off x="2434" y="2948"/>
              <a:ext cx="45" cy="19"/>
            </a:xfrm>
            <a:custGeom>
              <a:avLst/>
              <a:gdLst>
                <a:gd name="T0" fmla="*/ 56170 w 18"/>
                <a:gd name="T1" fmla="*/ 32395 h 7"/>
                <a:gd name="T2" fmla="*/ 34645 w 18"/>
                <a:gd name="T3" fmla="*/ 23994 h 7"/>
                <a:gd name="T4" fmla="*/ 15108 w 18"/>
                <a:gd name="T5" fmla="*/ 8840 h 7"/>
                <a:gd name="T6" fmla="*/ 0 w 18"/>
                <a:gd name="T7" fmla="*/ 8840 h 7"/>
                <a:gd name="T8" fmla="*/ 30470 w 18"/>
                <a:gd name="T9" fmla="*/ 41257 h 7"/>
                <a:gd name="T10" fmla="*/ 68363 w 18"/>
                <a:gd name="T11" fmla="*/ 46835 h 7"/>
                <a:gd name="T12" fmla="*/ 56170 w 18"/>
                <a:gd name="T13" fmla="*/ 32395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15" y="4"/>
                  </a:moveTo>
                  <a:cubicBezTo>
                    <a:pt x="14" y="4"/>
                    <a:pt x="12" y="4"/>
                    <a:pt x="9" y="3"/>
                  </a:cubicBezTo>
                  <a:cubicBezTo>
                    <a:pt x="7" y="2"/>
                    <a:pt x="5" y="1"/>
                    <a:pt x="4" y="1"/>
                  </a:cubicBezTo>
                  <a:cubicBezTo>
                    <a:pt x="2" y="0"/>
                    <a:pt x="0" y="0"/>
                    <a:pt x="0" y="1"/>
                  </a:cubicBezTo>
                  <a:cubicBezTo>
                    <a:pt x="0" y="2"/>
                    <a:pt x="4" y="4"/>
                    <a:pt x="8" y="5"/>
                  </a:cubicBezTo>
                  <a:cubicBezTo>
                    <a:pt x="13" y="7"/>
                    <a:pt x="17" y="7"/>
                    <a:pt x="18" y="6"/>
                  </a:cubicBezTo>
                  <a:cubicBezTo>
                    <a:pt x="18" y="5"/>
                    <a:pt x="17" y="5"/>
                    <a:pt x="15" y="4"/>
                  </a:cubicBezTo>
                  <a:close/>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98" name="Freeform 27"/>
            <p:cNvSpPr>
              <a:spLocks/>
            </p:cNvSpPr>
            <p:nvPr/>
          </p:nvSpPr>
          <p:spPr bwMode="auto">
            <a:xfrm>
              <a:off x="2431" y="2897"/>
              <a:ext cx="20" cy="46"/>
            </a:xfrm>
            <a:custGeom>
              <a:avLst/>
              <a:gdLst>
                <a:gd name="T0" fmla="*/ 7295 w 8"/>
                <a:gd name="T1" fmla="*/ 123307 h 17"/>
                <a:gd name="T2" fmla="*/ 25575 w 8"/>
                <a:gd name="T3" fmla="*/ 69043 h 17"/>
                <a:gd name="T4" fmla="*/ 22450 w 8"/>
                <a:gd name="T5" fmla="*/ 0 h 17"/>
                <a:gd name="T6" fmla="*/ 4095 w 8"/>
                <a:gd name="T7" fmla="*/ 54085 h 17"/>
                <a:gd name="T8" fmla="*/ 7295 w 8"/>
                <a:gd name="T9" fmla="*/ 123307 h 17"/>
                <a:gd name="T10" fmla="*/ 0 60000 65536"/>
                <a:gd name="T11" fmla="*/ 0 60000 65536"/>
                <a:gd name="T12" fmla="*/ 0 60000 65536"/>
                <a:gd name="T13" fmla="*/ 0 60000 65536"/>
                <a:gd name="T14" fmla="*/ 0 60000 65536"/>
                <a:gd name="T15" fmla="*/ 0 w 8"/>
                <a:gd name="T16" fmla="*/ 0 h 17"/>
                <a:gd name="T17" fmla="*/ 8 w 8"/>
                <a:gd name="T18" fmla="*/ 17 h 17"/>
              </a:gdLst>
              <a:ahLst/>
              <a:cxnLst>
                <a:cxn ang="T10">
                  <a:pos x="T0" y="T1"/>
                </a:cxn>
                <a:cxn ang="T11">
                  <a:pos x="T2" y="T3"/>
                </a:cxn>
                <a:cxn ang="T12">
                  <a:pos x="T4" y="T5"/>
                </a:cxn>
                <a:cxn ang="T13">
                  <a:pos x="T6" y="T7"/>
                </a:cxn>
                <a:cxn ang="T14">
                  <a:pos x="T8" y="T9"/>
                </a:cxn>
              </a:cxnLst>
              <a:rect l="T15" t="T16" r="T17" b="T18"/>
              <a:pathLst>
                <a:path w="8" h="17">
                  <a:moveTo>
                    <a:pt x="2" y="16"/>
                  </a:moveTo>
                  <a:cubicBezTo>
                    <a:pt x="3" y="17"/>
                    <a:pt x="6" y="13"/>
                    <a:pt x="7" y="9"/>
                  </a:cubicBezTo>
                  <a:cubicBezTo>
                    <a:pt x="8" y="4"/>
                    <a:pt x="8" y="0"/>
                    <a:pt x="6" y="0"/>
                  </a:cubicBezTo>
                  <a:cubicBezTo>
                    <a:pt x="5" y="0"/>
                    <a:pt x="3" y="3"/>
                    <a:pt x="1" y="7"/>
                  </a:cubicBezTo>
                  <a:cubicBezTo>
                    <a:pt x="0" y="12"/>
                    <a:pt x="1" y="16"/>
                    <a:pt x="2" y="16"/>
                  </a:cubicBezTo>
                  <a:close/>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299" name="Freeform 28"/>
            <p:cNvSpPr>
              <a:spLocks/>
            </p:cNvSpPr>
            <p:nvPr/>
          </p:nvSpPr>
          <p:spPr bwMode="auto">
            <a:xfrm>
              <a:off x="2388" y="2879"/>
              <a:ext cx="58" cy="61"/>
            </a:xfrm>
            <a:custGeom>
              <a:avLst/>
              <a:gdLst>
                <a:gd name="T0" fmla="*/ 8450 w 23"/>
                <a:gd name="T1" fmla="*/ 109991 h 23"/>
                <a:gd name="T2" fmla="*/ 5099 w 23"/>
                <a:gd name="T3" fmla="*/ 51842 h 23"/>
                <a:gd name="T4" fmla="*/ 24660 w 23"/>
                <a:gd name="T5" fmla="*/ 7370 h 23"/>
                <a:gd name="T6" fmla="*/ 94631 w 23"/>
                <a:gd name="T7" fmla="*/ 46304 h 23"/>
                <a:gd name="T8" fmla="*/ 73315 w 23"/>
                <a:gd name="T9" fmla="*/ 90535 h 23"/>
                <a:gd name="T10" fmla="*/ 78416 w 23"/>
                <a:gd name="T11" fmla="*/ 149577 h 23"/>
                <a:gd name="T12" fmla="*/ 8450 w 23"/>
                <a:gd name="T13" fmla="*/ 109991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2" y="17"/>
                  </a:moveTo>
                  <a:cubicBezTo>
                    <a:pt x="0" y="16"/>
                    <a:pt x="0" y="13"/>
                    <a:pt x="1" y="8"/>
                  </a:cubicBezTo>
                  <a:cubicBezTo>
                    <a:pt x="2" y="4"/>
                    <a:pt x="4" y="0"/>
                    <a:pt x="6" y="1"/>
                  </a:cubicBezTo>
                  <a:cubicBezTo>
                    <a:pt x="23" y="7"/>
                    <a:pt x="23" y="7"/>
                    <a:pt x="23" y="7"/>
                  </a:cubicBezTo>
                  <a:cubicBezTo>
                    <a:pt x="22" y="7"/>
                    <a:pt x="20" y="10"/>
                    <a:pt x="18" y="14"/>
                  </a:cubicBezTo>
                  <a:cubicBezTo>
                    <a:pt x="17" y="19"/>
                    <a:pt x="18" y="23"/>
                    <a:pt x="19" y="23"/>
                  </a:cubicBezTo>
                  <a:lnTo>
                    <a:pt x="2" y="17"/>
                  </a:lnTo>
                  <a:close/>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00" name="Freeform 29"/>
            <p:cNvSpPr>
              <a:spLocks/>
            </p:cNvSpPr>
            <p:nvPr/>
          </p:nvSpPr>
          <p:spPr bwMode="auto">
            <a:xfrm>
              <a:off x="2163" y="2753"/>
              <a:ext cx="241" cy="224"/>
            </a:xfrm>
            <a:custGeom>
              <a:avLst/>
              <a:gdLst>
                <a:gd name="T0" fmla="*/ 359439 w 96"/>
                <a:gd name="T1" fmla="*/ 375829 h 84"/>
                <a:gd name="T2" fmla="*/ 380180 w 96"/>
                <a:gd name="T3" fmla="*/ 326861 h 84"/>
                <a:gd name="T4" fmla="*/ 380180 w 96"/>
                <a:gd name="T5" fmla="*/ 326861 h 84"/>
                <a:gd name="T6" fmla="*/ 380180 w 96"/>
                <a:gd name="T7" fmla="*/ 326861 h 84"/>
                <a:gd name="T8" fmla="*/ 222543 w 96"/>
                <a:gd name="T9" fmla="*/ 61496 h 84"/>
                <a:gd name="T10" fmla="*/ 15775 w 96"/>
                <a:gd name="T11" fmla="*/ 196757 h 84"/>
                <a:gd name="T12" fmla="*/ 146470 w 96"/>
                <a:gd name="T13" fmla="*/ 510941 h 84"/>
                <a:gd name="T14" fmla="*/ 359439 w 96"/>
                <a:gd name="T15" fmla="*/ 429773 h 84"/>
                <a:gd name="T16" fmla="*/ 359439 w 96"/>
                <a:gd name="T17" fmla="*/ 429773 h 84"/>
                <a:gd name="T18" fmla="*/ 359439 w 96"/>
                <a:gd name="T19" fmla="*/ 375829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4"/>
                <a:gd name="T32" fmla="*/ 96 w 9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4">
                  <a:moveTo>
                    <a:pt x="91" y="55"/>
                  </a:moveTo>
                  <a:cubicBezTo>
                    <a:pt x="92" y="51"/>
                    <a:pt x="94" y="47"/>
                    <a:pt x="96" y="48"/>
                  </a:cubicBezTo>
                  <a:cubicBezTo>
                    <a:pt x="96" y="48"/>
                    <a:pt x="96" y="48"/>
                    <a:pt x="96" y="48"/>
                  </a:cubicBezTo>
                  <a:cubicBezTo>
                    <a:pt x="96" y="48"/>
                    <a:pt x="96" y="48"/>
                    <a:pt x="96" y="48"/>
                  </a:cubicBezTo>
                  <a:cubicBezTo>
                    <a:pt x="93" y="42"/>
                    <a:pt x="89" y="20"/>
                    <a:pt x="56" y="9"/>
                  </a:cubicBezTo>
                  <a:cubicBezTo>
                    <a:pt x="27" y="0"/>
                    <a:pt x="9" y="16"/>
                    <a:pt x="4" y="29"/>
                  </a:cubicBezTo>
                  <a:cubicBezTo>
                    <a:pt x="0" y="41"/>
                    <a:pt x="9" y="66"/>
                    <a:pt x="37" y="75"/>
                  </a:cubicBezTo>
                  <a:cubicBezTo>
                    <a:pt x="68" y="84"/>
                    <a:pt x="91" y="63"/>
                    <a:pt x="91" y="63"/>
                  </a:cubicBezTo>
                  <a:cubicBezTo>
                    <a:pt x="91" y="63"/>
                    <a:pt x="91" y="63"/>
                    <a:pt x="91" y="63"/>
                  </a:cubicBezTo>
                  <a:cubicBezTo>
                    <a:pt x="90" y="62"/>
                    <a:pt x="90" y="59"/>
                    <a:pt x="91" y="55"/>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01" name="Freeform 30"/>
            <p:cNvSpPr>
              <a:spLocks/>
            </p:cNvSpPr>
            <p:nvPr/>
          </p:nvSpPr>
          <p:spPr bwMode="auto">
            <a:xfrm>
              <a:off x="2183" y="2767"/>
              <a:ext cx="205" cy="109"/>
            </a:xfrm>
            <a:custGeom>
              <a:avLst/>
              <a:gdLst>
                <a:gd name="T0" fmla="*/ 19533 w 82"/>
                <a:gd name="T1" fmla="*/ 184986 h 41"/>
                <a:gd name="T2" fmla="*/ 190438 w 82"/>
                <a:gd name="T3" fmla="*/ 92163 h 41"/>
                <a:gd name="T4" fmla="*/ 312500 w 82"/>
                <a:gd name="T5" fmla="*/ 259114 h 41"/>
                <a:gd name="T6" fmla="*/ 312500 w 82"/>
                <a:gd name="T7" fmla="*/ 259114 h 41"/>
                <a:gd name="T8" fmla="*/ 312500 w 82"/>
                <a:gd name="T9" fmla="*/ 264809 h 41"/>
                <a:gd name="T10" fmla="*/ 312500 w 82"/>
                <a:gd name="T11" fmla="*/ 259114 h 41"/>
                <a:gd name="T12" fmla="*/ 178200 w 82"/>
                <a:gd name="T13" fmla="*/ 52591 h 41"/>
                <a:gd name="T14" fmla="*/ 7813 w 82"/>
                <a:gd name="T15" fmla="*/ 152220 h 41"/>
                <a:gd name="T16" fmla="*/ 15158 w 82"/>
                <a:gd name="T17" fmla="*/ 272253 h 41"/>
                <a:gd name="T18" fmla="*/ 19533 w 82"/>
                <a:gd name="T19" fmla="*/ 18498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41"/>
                <a:gd name="T32" fmla="*/ 82 w 8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41">
                  <a:moveTo>
                    <a:pt x="5" y="28"/>
                  </a:moveTo>
                  <a:cubicBezTo>
                    <a:pt x="9" y="17"/>
                    <a:pt x="25" y="7"/>
                    <a:pt x="50" y="14"/>
                  </a:cubicBezTo>
                  <a:cubicBezTo>
                    <a:pt x="68" y="20"/>
                    <a:pt x="78" y="32"/>
                    <a:pt x="82" y="39"/>
                  </a:cubicBezTo>
                  <a:cubicBezTo>
                    <a:pt x="82" y="39"/>
                    <a:pt x="81" y="39"/>
                    <a:pt x="82" y="39"/>
                  </a:cubicBezTo>
                  <a:cubicBezTo>
                    <a:pt x="82" y="40"/>
                    <a:pt x="82" y="40"/>
                    <a:pt x="82" y="40"/>
                  </a:cubicBezTo>
                  <a:cubicBezTo>
                    <a:pt x="82" y="39"/>
                    <a:pt x="82" y="39"/>
                    <a:pt x="82" y="39"/>
                  </a:cubicBezTo>
                  <a:cubicBezTo>
                    <a:pt x="80" y="35"/>
                    <a:pt x="76" y="16"/>
                    <a:pt x="47" y="8"/>
                  </a:cubicBezTo>
                  <a:cubicBezTo>
                    <a:pt x="22" y="0"/>
                    <a:pt x="6" y="13"/>
                    <a:pt x="2" y="23"/>
                  </a:cubicBezTo>
                  <a:cubicBezTo>
                    <a:pt x="0" y="28"/>
                    <a:pt x="1" y="34"/>
                    <a:pt x="4" y="41"/>
                  </a:cubicBezTo>
                  <a:cubicBezTo>
                    <a:pt x="4" y="38"/>
                    <a:pt x="3" y="33"/>
                    <a:pt x="5"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02" name="Freeform 31"/>
            <p:cNvSpPr>
              <a:spLocks/>
            </p:cNvSpPr>
            <p:nvPr/>
          </p:nvSpPr>
          <p:spPr bwMode="auto">
            <a:xfrm>
              <a:off x="2153" y="2804"/>
              <a:ext cx="33" cy="43"/>
            </a:xfrm>
            <a:custGeom>
              <a:avLst/>
              <a:gdLst>
                <a:gd name="T0" fmla="*/ 34467 w 13"/>
                <a:gd name="T1" fmla="*/ 73858 h 16"/>
                <a:gd name="T2" fmla="*/ 57009 w 13"/>
                <a:gd name="T3" fmla="*/ 13196 h 16"/>
                <a:gd name="T4" fmla="*/ 57009 w 13"/>
                <a:gd name="T5" fmla="*/ 8291 h 16"/>
                <a:gd name="T6" fmla="*/ 31309 w 13"/>
                <a:gd name="T7" fmla="*/ 0 h 16"/>
                <a:gd name="T8" fmla="*/ 8847 w 13"/>
                <a:gd name="T9" fmla="*/ 35464 h 16"/>
                <a:gd name="T10" fmla="*/ 8847 w 13"/>
                <a:gd name="T11" fmla="*/ 95310 h 16"/>
                <a:gd name="T12" fmla="*/ 31309 w 13"/>
                <a:gd name="T13" fmla="*/ 117476 h 16"/>
                <a:gd name="T14" fmla="*/ 31309 w 13"/>
                <a:gd name="T15" fmla="*/ 108505 h 16"/>
                <a:gd name="T16" fmla="*/ 34467 w 13"/>
                <a:gd name="T17" fmla="*/ 73858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6"/>
                <a:gd name="T29" fmla="*/ 13 w 1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6">
                  <a:moveTo>
                    <a:pt x="8" y="10"/>
                  </a:moveTo>
                  <a:cubicBezTo>
                    <a:pt x="9" y="7"/>
                    <a:pt x="11" y="4"/>
                    <a:pt x="13" y="2"/>
                  </a:cubicBezTo>
                  <a:cubicBezTo>
                    <a:pt x="13" y="1"/>
                    <a:pt x="13" y="1"/>
                    <a:pt x="13" y="1"/>
                  </a:cubicBezTo>
                  <a:cubicBezTo>
                    <a:pt x="7" y="0"/>
                    <a:pt x="7" y="0"/>
                    <a:pt x="7" y="0"/>
                  </a:cubicBezTo>
                  <a:cubicBezTo>
                    <a:pt x="7" y="0"/>
                    <a:pt x="4" y="1"/>
                    <a:pt x="2" y="5"/>
                  </a:cubicBezTo>
                  <a:cubicBezTo>
                    <a:pt x="0" y="10"/>
                    <a:pt x="2" y="13"/>
                    <a:pt x="2" y="13"/>
                  </a:cubicBezTo>
                  <a:cubicBezTo>
                    <a:pt x="7" y="16"/>
                    <a:pt x="7" y="16"/>
                    <a:pt x="7" y="16"/>
                  </a:cubicBezTo>
                  <a:cubicBezTo>
                    <a:pt x="7" y="15"/>
                    <a:pt x="7" y="15"/>
                    <a:pt x="7" y="15"/>
                  </a:cubicBezTo>
                  <a:cubicBezTo>
                    <a:pt x="7" y="13"/>
                    <a:pt x="8" y="11"/>
                    <a:pt x="8" y="10"/>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03" name="Freeform 32"/>
            <p:cNvSpPr>
              <a:spLocks/>
            </p:cNvSpPr>
            <p:nvPr/>
          </p:nvSpPr>
          <p:spPr bwMode="auto">
            <a:xfrm>
              <a:off x="2226" y="1927"/>
              <a:ext cx="715" cy="704"/>
            </a:xfrm>
            <a:custGeom>
              <a:avLst/>
              <a:gdLst>
                <a:gd name="T0" fmla="*/ 971670 w 286"/>
                <a:gd name="T1" fmla="*/ 1411448 h 264"/>
                <a:gd name="T2" fmla="*/ 1044925 w 286"/>
                <a:gd name="T3" fmla="*/ 1383688 h 264"/>
                <a:gd name="T4" fmla="*/ 1019325 w 286"/>
                <a:gd name="T5" fmla="*/ 1207160 h 264"/>
                <a:gd name="T6" fmla="*/ 811720 w 286"/>
                <a:gd name="T7" fmla="*/ 326861 h 264"/>
                <a:gd name="T8" fmla="*/ 712108 w 286"/>
                <a:gd name="T9" fmla="*/ 33429 h 264"/>
                <a:gd name="T10" fmla="*/ 648125 w 286"/>
                <a:gd name="T11" fmla="*/ 27669 h 264"/>
                <a:gd name="T12" fmla="*/ 415033 w 286"/>
                <a:gd name="T13" fmla="*/ 135261 h 264"/>
                <a:gd name="T14" fmla="*/ 134250 w 286"/>
                <a:gd name="T15" fmla="*/ 265784 h 264"/>
                <a:gd name="T16" fmla="*/ 33470 w 286"/>
                <a:gd name="T17" fmla="*/ 532232 h 264"/>
                <a:gd name="T18" fmla="*/ 170908 w 286"/>
                <a:gd name="T19" fmla="*/ 1247459 h 264"/>
                <a:gd name="T20" fmla="*/ 201358 w 286"/>
                <a:gd name="T21" fmla="*/ 1506360 h 264"/>
                <a:gd name="T22" fmla="*/ 251438 w 286"/>
                <a:gd name="T23" fmla="*/ 1730787 h 264"/>
                <a:gd name="T24" fmla="*/ 369138 w 286"/>
                <a:gd name="T25" fmla="*/ 1657003 h 264"/>
                <a:gd name="T26" fmla="*/ 399608 w 286"/>
                <a:gd name="T27" fmla="*/ 1636941 h 264"/>
                <a:gd name="T28" fmla="*/ 404483 w 286"/>
                <a:gd name="T29" fmla="*/ 1636941 h 264"/>
                <a:gd name="T30" fmla="*/ 430188 w 286"/>
                <a:gd name="T31" fmla="*/ 1738581 h 264"/>
                <a:gd name="T32" fmla="*/ 594920 w 286"/>
                <a:gd name="T33" fmla="*/ 1759517 h 264"/>
                <a:gd name="T34" fmla="*/ 971670 w 286"/>
                <a:gd name="T35" fmla="*/ 1411448 h 2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
                <a:gd name="T55" fmla="*/ 0 h 264"/>
                <a:gd name="T56" fmla="*/ 286 w 286"/>
                <a:gd name="T57" fmla="*/ 264 h 2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 h="264">
                  <a:moveTo>
                    <a:pt x="255" y="207"/>
                  </a:moveTo>
                  <a:cubicBezTo>
                    <a:pt x="259" y="207"/>
                    <a:pt x="270" y="206"/>
                    <a:pt x="274" y="203"/>
                  </a:cubicBezTo>
                  <a:cubicBezTo>
                    <a:pt x="286" y="196"/>
                    <a:pt x="272" y="185"/>
                    <a:pt x="267" y="177"/>
                  </a:cubicBezTo>
                  <a:cubicBezTo>
                    <a:pt x="250" y="148"/>
                    <a:pt x="221" y="60"/>
                    <a:pt x="213" y="48"/>
                  </a:cubicBezTo>
                  <a:cubicBezTo>
                    <a:pt x="208" y="41"/>
                    <a:pt x="191" y="12"/>
                    <a:pt x="187" y="5"/>
                  </a:cubicBezTo>
                  <a:cubicBezTo>
                    <a:pt x="184" y="0"/>
                    <a:pt x="178" y="0"/>
                    <a:pt x="170" y="4"/>
                  </a:cubicBezTo>
                  <a:cubicBezTo>
                    <a:pt x="158" y="14"/>
                    <a:pt x="125" y="19"/>
                    <a:pt x="109" y="20"/>
                  </a:cubicBezTo>
                  <a:cubicBezTo>
                    <a:pt x="82" y="22"/>
                    <a:pt x="58" y="26"/>
                    <a:pt x="35" y="39"/>
                  </a:cubicBezTo>
                  <a:cubicBezTo>
                    <a:pt x="17" y="50"/>
                    <a:pt x="0" y="55"/>
                    <a:pt x="9" y="78"/>
                  </a:cubicBezTo>
                  <a:cubicBezTo>
                    <a:pt x="23" y="113"/>
                    <a:pt x="33" y="148"/>
                    <a:pt x="45" y="183"/>
                  </a:cubicBezTo>
                  <a:cubicBezTo>
                    <a:pt x="50" y="198"/>
                    <a:pt x="50" y="205"/>
                    <a:pt x="53" y="221"/>
                  </a:cubicBezTo>
                  <a:cubicBezTo>
                    <a:pt x="55" y="230"/>
                    <a:pt x="57" y="250"/>
                    <a:pt x="66" y="254"/>
                  </a:cubicBezTo>
                  <a:cubicBezTo>
                    <a:pt x="77" y="259"/>
                    <a:pt x="88" y="247"/>
                    <a:pt x="97" y="243"/>
                  </a:cubicBezTo>
                  <a:cubicBezTo>
                    <a:pt x="99" y="242"/>
                    <a:pt x="102" y="241"/>
                    <a:pt x="105" y="240"/>
                  </a:cubicBezTo>
                  <a:cubicBezTo>
                    <a:pt x="106" y="240"/>
                    <a:pt x="106" y="240"/>
                    <a:pt x="106" y="240"/>
                  </a:cubicBezTo>
                  <a:cubicBezTo>
                    <a:pt x="109" y="247"/>
                    <a:pt x="112" y="253"/>
                    <a:pt x="113" y="255"/>
                  </a:cubicBezTo>
                  <a:cubicBezTo>
                    <a:pt x="119" y="264"/>
                    <a:pt x="141" y="263"/>
                    <a:pt x="156" y="258"/>
                  </a:cubicBezTo>
                  <a:cubicBezTo>
                    <a:pt x="172" y="253"/>
                    <a:pt x="215" y="215"/>
                    <a:pt x="255" y="207"/>
                  </a:cubicBezTo>
                  <a:close/>
                </a:path>
              </a:pathLst>
            </a:custGeom>
            <a:solidFill>
              <a:srgbClr val="326A9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04" name="Freeform 33"/>
            <p:cNvSpPr>
              <a:spLocks/>
            </p:cNvSpPr>
            <p:nvPr/>
          </p:nvSpPr>
          <p:spPr bwMode="auto">
            <a:xfrm>
              <a:off x="2253" y="1969"/>
              <a:ext cx="331" cy="595"/>
            </a:xfrm>
            <a:custGeom>
              <a:avLst/>
              <a:gdLst>
                <a:gd name="T0" fmla="*/ 517366 w 132"/>
                <a:gd name="T1" fmla="*/ 0 h 223"/>
                <a:gd name="T2" fmla="*/ 387864 w 132"/>
                <a:gd name="T3" fmla="*/ 49100 h 223"/>
                <a:gd name="T4" fmla="*/ 255101 w 132"/>
                <a:gd name="T5" fmla="*/ 102778 h 223"/>
                <a:gd name="T6" fmla="*/ 31031 w 132"/>
                <a:gd name="T7" fmla="*/ 357157 h 223"/>
                <a:gd name="T8" fmla="*/ 70368 w 132"/>
                <a:gd name="T9" fmla="*/ 431090 h 223"/>
                <a:gd name="T10" fmla="*/ 86075 w 132"/>
                <a:gd name="T11" fmla="*/ 562152 h 223"/>
                <a:gd name="T12" fmla="*/ 140993 w 132"/>
                <a:gd name="T13" fmla="*/ 837469 h 223"/>
                <a:gd name="T14" fmla="*/ 195122 w 132"/>
                <a:gd name="T15" fmla="*/ 1199736 h 223"/>
                <a:gd name="T16" fmla="*/ 262528 w 132"/>
                <a:gd name="T17" fmla="*/ 1453697 h 223"/>
                <a:gd name="T18" fmla="*/ 314297 w 132"/>
                <a:gd name="T19" fmla="*/ 1507509 h 223"/>
                <a:gd name="T20" fmla="*/ 363945 w 132"/>
                <a:gd name="T21" fmla="*/ 1528744 h 223"/>
                <a:gd name="T22" fmla="*/ 363945 w 132"/>
                <a:gd name="T23" fmla="*/ 1479645 h 223"/>
                <a:gd name="T24" fmla="*/ 322239 w 132"/>
                <a:gd name="T25" fmla="*/ 1273682 h 223"/>
                <a:gd name="T26" fmla="*/ 259251 w 132"/>
                <a:gd name="T27" fmla="*/ 973484 h 223"/>
                <a:gd name="T28" fmla="*/ 226943 w 132"/>
                <a:gd name="T29" fmla="*/ 637165 h 223"/>
                <a:gd name="T30" fmla="*/ 191952 w 132"/>
                <a:gd name="T31" fmla="*/ 418931 h 223"/>
                <a:gd name="T32" fmla="*/ 187682 w 132"/>
                <a:gd name="T33" fmla="*/ 287924 h 223"/>
                <a:gd name="T34" fmla="*/ 259251 w 132"/>
                <a:gd name="T35" fmla="*/ 192684 h 223"/>
                <a:gd name="T36" fmla="*/ 353551 w 132"/>
                <a:gd name="T37" fmla="*/ 131007 h 223"/>
                <a:gd name="T38" fmla="*/ 447053 w 132"/>
                <a:gd name="T39" fmla="*/ 69233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2"/>
                <a:gd name="T61" fmla="*/ 0 h 223"/>
                <a:gd name="T62" fmla="*/ 132 w 132"/>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2" h="223">
                  <a:moveTo>
                    <a:pt x="132" y="0"/>
                  </a:moveTo>
                  <a:cubicBezTo>
                    <a:pt x="126" y="6"/>
                    <a:pt x="107" y="6"/>
                    <a:pt x="99" y="7"/>
                  </a:cubicBezTo>
                  <a:cubicBezTo>
                    <a:pt x="88" y="9"/>
                    <a:pt x="76" y="11"/>
                    <a:pt x="65" y="15"/>
                  </a:cubicBezTo>
                  <a:cubicBezTo>
                    <a:pt x="53" y="18"/>
                    <a:pt x="0" y="35"/>
                    <a:pt x="8" y="52"/>
                  </a:cubicBezTo>
                  <a:cubicBezTo>
                    <a:pt x="9" y="57"/>
                    <a:pt x="16" y="59"/>
                    <a:pt x="18" y="63"/>
                  </a:cubicBezTo>
                  <a:cubicBezTo>
                    <a:pt x="21" y="69"/>
                    <a:pt x="20" y="76"/>
                    <a:pt x="22" y="82"/>
                  </a:cubicBezTo>
                  <a:cubicBezTo>
                    <a:pt x="28" y="95"/>
                    <a:pt x="32" y="108"/>
                    <a:pt x="36" y="122"/>
                  </a:cubicBezTo>
                  <a:cubicBezTo>
                    <a:pt x="41" y="139"/>
                    <a:pt x="44" y="158"/>
                    <a:pt x="50" y="175"/>
                  </a:cubicBezTo>
                  <a:cubicBezTo>
                    <a:pt x="53" y="184"/>
                    <a:pt x="58" y="206"/>
                    <a:pt x="67" y="212"/>
                  </a:cubicBezTo>
                  <a:cubicBezTo>
                    <a:pt x="70" y="213"/>
                    <a:pt x="76" y="219"/>
                    <a:pt x="80" y="220"/>
                  </a:cubicBezTo>
                  <a:cubicBezTo>
                    <a:pt x="84" y="222"/>
                    <a:pt x="88" y="222"/>
                    <a:pt x="93" y="223"/>
                  </a:cubicBezTo>
                  <a:cubicBezTo>
                    <a:pt x="94" y="221"/>
                    <a:pt x="91" y="218"/>
                    <a:pt x="93" y="216"/>
                  </a:cubicBezTo>
                  <a:cubicBezTo>
                    <a:pt x="88" y="207"/>
                    <a:pt x="87" y="196"/>
                    <a:pt x="82" y="186"/>
                  </a:cubicBezTo>
                  <a:cubicBezTo>
                    <a:pt x="75" y="172"/>
                    <a:pt x="70" y="158"/>
                    <a:pt x="66" y="142"/>
                  </a:cubicBezTo>
                  <a:cubicBezTo>
                    <a:pt x="63" y="126"/>
                    <a:pt x="62" y="109"/>
                    <a:pt x="58" y="93"/>
                  </a:cubicBezTo>
                  <a:cubicBezTo>
                    <a:pt x="55" y="82"/>
                    <a:pt x="51" y="72"/>
                    <a:pt x="49" y="61"/>
                  </a:cubicBezTo>
                  <a:cubicBezTo>
                    <a:pt x="48" y="56"/>
                    <a:pt x="46" y="47"/>
                    <a:pt x="48" y="42"/>
                  </a:cubicBezTo>
                  <a:cubicBezTo>
                    <a:pt x="50" y="35"/>
                    <a:pt x="60" y="31"/>
                    <a:pt x="66" y="28"/>
                  </a:cubicBezTo>
                  <a:cubicBezTo>
                    <a:pt x="73" y="25"/>
                    <a:pt x="82" y="22"/>
                    <a:pt x="90" y="19"/>
                  </a:cubicBezTo>
                  <a:cubicBezTo>
                    <a:pt x="97" y="16"/>
                    <a:pt x="106" y="10"/>
                    <a:pt x="114" y="10"/>
                  </a:cubicBezTo>
                </a:path>
              </a:pathLst>
            </a:custGeom>
            <a:solidFill>
              <a:srgbClr val="074F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05" name="Freeform 34"/>
            <p:cNvSpPr>
              <a:spLocks/>
            </p:cNvSpPr>
            <p:nvPr/>
          </p:nvSpPr>
          <p:spPr bwMode="auto">
            <a:xfrm>
              <a:off x="2338" y="2145"/>
              <a:ext cx="131" cy="374"/>
            </a:xfrm>
            <a:custGeom>
              <a:avLst/>
              <a:gdLst>
                <a:gd name="T0" fmla="*/ 64931 w 52"/>
                <a:gd name="T1" fmla="*/ 7643 h 140"/>
                <a:gd name="T2" fmla="*/ 21235 w 52"/>
                <a:gd name="T3" fmla="*/ 145713 h 140"/>
                <a:gd name="T4" fmla="*/ 89506 w 52"/>
                <a:gd name="T5" fmla="*/ 596079 h 140"/>
                <a:gd name="T6" fmla="*/ 139853 w 52"/>
                <a:gd name="T7" fmla="*/ 928297 h 140"/>
                <a:gd name="T8" fmla="*/ 212386 w 52"/>
                <a:gd name="T9" fmla="*/ 935943 h 140"/>
                <a:gd name="T10" fmla="*/ 0 60000 65536"/>
                <a:gd name="T11" fmla="*/ 0 60000 65536"/>
                <a:gd name="T12" fmla="*/ 0 60000 65536"/>
                <a:gd name="T13" fmla="*/ 0 60000 65536"/>
                <a:gd name="T14" fmla="*/ 0 60000 65536"/>
                <a:gd name="T15" fmla="*/ 0 w 52"/>
                <a:gd name="T16" fmla="*/ 0 h 140"/>
                <a:gd name="T17" fmla="*/ 52 w 52"/>
                <a:gd name="T18" fmla="*/ 140 h 140"/>
              </a:gdLst>
              <a:ahLst/>
              <a:cxnLst>
                <a:cxn ang="T10">
                  <a:pos x="T0" y="T1"/>
                </a:cxn>
                <a:cxn ang="T11">
                  <a:pos x="T2" y="T3"/>
                </a:cxn>
                <a:cxn ang="T12">
                  <a:pos x="T4" y="T5"/>
                </a:cxn>
                <a:cxn ang="T13">
                  <a:pos x="T6" y="T7"/>
                </a:cxn>
                <a:cxn ang="T14">
                  <a:pos x="T8" y="T9"/>
                </a:cxn>
              </a:cxnLst>
              <a:rect l="T15" t="T16" r="T17" b="T18"/>
              <a:pathLst>
                <a:path w="52" h="140">
                  <a:moveTo>
                    <a:pt x="16" y="1"/>
                  </a:moveTo>
                  <a:cubicBezTo>
                    <a:pt x="10" y="0"/>
                    <a:pt x="0" y="3"/>
                    <a:pt x="5" y="21"/>
                  </a:cubicBezTo>
                  <a:cubicBezTo>
                    <a:pt x="10" y="40"/>
                    <a:pt x="18" y="73"/>
                    <a:pt x="22" y="86"/>
                  </a:cubicBezTo>
                  <a:cubicBezTo>
                    <a:pt x="26" y="100"/>
                    <a:pt x="28" y="128"/>
                    <a:pt x="34" y="134"/>
                  </a:cubicBezTo>
                  <a:cubicBezTo>
                    <a:pt x="40" y="140"/>
                    <a:pt x="52" y="135"/>
                    <a:pt x="52" y="135"/>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06" name="Freeform 35"/>
            <p:cNvSpPr>
              <a:spLocks noEditPoints="1"/>
            </p:cNvSpPr>
            <p:nvPr/>
          </p:nvSpPr>
          <p:spPr bwMode="auto">
            <a:xfrm>
              <a:off x="2439" y="2620"/>
              <a:ext cx="625" cy="600"/>
            </a:xfrm>
            <a:custGeom>
              <a:avLst/>
              <a:gdLst>
                <a:gd name="T0" fmla="*/ 732425 w 250"/>
                <a:gd name="T1" fmla="*/ 490859 h 225"/>
                <a:gd name="T2" fmla="*/ 488283 w 250"/>
                <a:gd name="T3" fmla="*/ 593715 h 225"/>
                <a:gd name="T4" fmla="*/ 385750 w 250"/>
                <a:gd name="T5" fmla="*/ 441912 h 225"/>
                <a:gd name="T6" fmla="*/ 172863 w 250"/>
                <a:gd name="T7" fmla="*/ 12536 h 225"/>
                <a:gd name="T8" fmla="*/ 134300 w 250"/>
                <a:gd name="T9" fmla="*/ 0 h 225"/>
                <a:gd name="T10" fmla="*/ 366220 w 250"/>
                <a:gd name="T11" fmla="*/ 490859 h 225"/>
                <a:gd name="T12" fmla="*/ 454895 w 250"/>
                <a:gd name="T13" fmla="*/ 621376 h 225"/>
                <a:gd name="T14" fmla="*/ 15363 w 250"/>
                <a:gd name="T15" fmla="*/ 743957 h 225"/>
                <a:gd name="T16" fmla="*/ 4895 w 250"/>
                <a:gd name="T17" fmla="*/ 764189 h 225"/>
                <a:gd name="T18" fmla="*/ 8125 w 250"/>
                <a:gd name="T19" fmla="*/ 797901 h 225"/>
                <a:gd name="T20" fmla="*/ 478050 w 250"/>
                <a:gd name="T21" fmla="*/ 667341 h 225"/>
                <a:gd name="T22" fmla="*/ 503720 w 250"/>
                <a:gd name="T23" fmla="*/ 785373 h 225"/>
                <a:gd name="T24" fmla="*/ 508595 w 250"/>
                <a:gd name="T25" fmla="*/ 831339 h 225"/>
                <a:gd name="T26" fmla="*/ 496300 w 250"/>
                <a:gd name="T27" fmla="*/ 1015560 h 225"/>
                <a:gd name="T28" fmla="*/ 488283 w 250"/>
                <a:gd name="T29" fmla="*/ 1219699 h 225"/>
                <a:gd name="T30" fmla="*/ 526875 w 250"/>
                <a:gd name="T31" fmla="*/ 1445184 h 225"/>
                <a:gd name="T32" fmla="*/ 709970 w 250"/>
                <a:gd name="T33" fmla="*/ 1521741 h 225"/>
                <a:gd name="T34" fmla="*/ 938800 w 250"/>
                <a:gd name="T35" fmla="*/ 1112235 h 225"/>
                <a:gd name="T36" fmla="*/ 732425 w 250"/>
                <a:gd name="T37" fmla="*/ 490859 h 225"/>
                <a:gd name="T38" fmla="*/ 905283 w 250"/>
                <a:gd name="T39" fmla="*/ 1104648 h 225"/>
                <a:gd name="T40" fmla="*/ 706845 w 250"/>
                <a:gd name="T41" fmla="*/ 1460245 h 225"/>
                <a:gd name="T42" fmla="*/ 554220 w 250"/>
                <a:gd name="T43" fmla="*/ 1403925 h 225"/>
                <a:gd name="T44" fmla="*/ 523750 w 250"/>
                <a:gd name="T45" fmla="*/ 1219699 h 225"/>
                <a:gd name="T46" fmla="*/ 531063 w 250"/>
                <a:gd name="T47" fmla="*/ 1023091 h 225"/>
                <a:gd name="T48" fmla="*/ 539063 w 250"/>
                <a:gd name="T49" fmla="*/ 825664 h 225"/>
                <a:gd name="T50" fmla="*/ 539063 w 250"/>
                <a:gd name="T51" fmla="*/ 777784 h 225"/>
                <a:gd name="T52" fmla="*/ 508595 w 250"/>
                <a:gd name="T53" fmla="*/ 641459 h 225"/>
                <a:gd name="T54" fmla="*/ 722188 w 250"/>
                <a:gd name="T55" fmla="*/ 544768 h 225"/>
                <a:gd name="T56" fmla="*/ 905283 w 250"/>
                <a:gd name="T57" fmla="*/ 1104648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0"/>
                <a:gd name="T88" fmla="*/ 0 h 225"/>
                <a:gd name="T89" fmla="*/ 250 w 250"/>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0" h="225">
                  <a:moveTo>
                    <a:pt x="192" y="72"/>
                  </a:moveTo>
                  <a:cubicBezTo>
                    <a:pt x="172" y="65"/>
                    <a:pt x="152" y="75"/>
                    <a:pt x="128" y="87"/>
                  </a:cubicBezTo>
                  <a:cubicBezTo>
                    <a:pt x="121" y="79"/>
                    <a:pt x="111" y="72"/>
                    <a:pt x="101" y="65"/>
                  </a:cubicBezTo>
                  <a:cubicBezTo>
                    <a:pt x="80" y="50"/>
                    <a:pt x="56" y="32"/>
                    <a:pt x="45" y="2"/>
                  </a:cubicBezTo>
                  <a:cubicBezTo>
                    <a:pt x="41" y="2"/>
                    <a:pt x="38" y="1"/>
                    <a:pt x="35" y="0"/>
                  </a:cubicBezTo>
                  <a:cubicBezTo>
                    <a:pt x="47" y="36"/>
                    <a:pt x="74" y="56"/>
                    <a:pt x="96" y="72"/>
                  </a:cubicBezTo>
                  <a:cubicBezTo>
                    <a:pt x="105" y="79"/>
                    <a:pt x="113" y="85"/>
                    <a:pt x="119" y="91"/>
                  </a:cubicBezTo>
                  <a:cubicBezTo>
                    <a:pt x="87" y="107"/>
                    <a:pt x="50" y="124"/>
                    <a:pt x="4" y="109"/>
                  </a:cubicBezTo>
                  <a:cubicBezTo>
                    <a:pt x="3" y="108"/>
                    <a:pt x="1" y="111"/>
                    <a:pt x="1" y="112"/>
                  </a:cubicBezTo>
                  <a:cubicBezTo>
                    <a:pt x="0" y="115"/>
                    <a:pt x="0" y="117"/>
                    <a:pt x="2" y="117"/>
                  </a:cubicBezTo>
                  <a:cubicBezTo>
                    <a:pt x="52" y="133"/>
                    <a:pt x="92" y="114"/>
                    <a:pt x="125" y="98"/>
                  </a:cubicBezTo>
                  <a:cubicBezTo>
                    <a:pt x="129" y="103"/>
                    <a:pt x="132" y="108"/>
                    <a:pt x="132" y="115"/>
                  </a:cubicBezTo>
                  <a:cubicBezTo>
                    <a:pt x="133" y="117"/>
                    <a:pt x="133" y="119"/>
                    <a:pt x="133" y="122"/>
                  </a:cubicBezTo>
                  <a:cubicBezTo>
                    <a:pt x="133" y="130"/>
                    <a:pt x="131" y="139"/>
                    <a:pt x="130" y="149"/>
                  </a:cubicBezTo>
                  <a:cubicBezTo>
                    <a:pt x="129" y="159"/>
                    <a:pt x="128" y="169"/>
                    <a:pt x="128" y="179"/>
                  </a:cubicBezTo>
                  <a:cubicBezTo>
                    <a:pt x="128" y="192"/>
                    <a:pt x="130" y="204"/>
                    <a:pt x="138" y="212"/>
                  </a:cubicBezTo>
                  <a:cubicBezTo>
                    <a:pt x="148" y="222"/>
                    <a:pt x="163" y="225"/>
                    <a:pt x="186" y="223"/>
                  </a:cubicBezTo>
                  <a:cubicBezTo>
                    <a:pt x="220" y="219"/>
                    <a:pt x="242" y="197"/>
                    <a:pt x="246" y="163"/>
                  </a:cubicBezTo>
                  <a:cubicBezTo>
                    <a:pt x="250" y="128"/>
                    <a:pt x="230" y="84"/>
                    <a:pt x="192" y="72"/>
                  </a:cubicBezTo>
                  <a:close/>
                  <a:moveTo>
                    <a:pt x="237" y="162"/>
                  </a:moveTo>
                  <a:cubicBezTo>
                    <a:pt x="235" y="177"/>
                    <a:pt x="227" y="210"/>
                    <a:pt x="185" y="214"/>
                  </a:cubicBezTo>
                  <a:cubicBezTo>
                    <a:pt x="165" y="216"/>
                    <a:pt x="152" y="213"/>
                    <a:pt x="145" y="206"/>
                  </a:cubicBezTo>
                  <a:cubicBezTo>
                    <a:pt x="138" y="200"/>
                    <a:pt x="137" y="190"/>
                    <a:pt x="137" y="179"/>
                  </a:cubicBezTo>
                  <a:cubicBezTo>
                    <a:pt x="137" y="170"/>
                    <a:pt x="138" y="160"/>
                    <a:pt x="139" y="150"/>
                  </a:cubicBezTo>
                  <a:cubicBezTo>
                    <a:pt x="140" y="141"/>
                    <a:pt x="141" y="131"/>
                    <a:pt x="141" y="121"/>
                  </a:cubicBezTo>
                  <a:cubicBezTo>
                    <a:pt x="141" y="119"/>
                    <a:pt x="141" y="116"/>
                    <a:pt x="141" y="114"/>
                  </a:cubicBezTo>
                  <a:cubicBezTo>
                    <a:pt x="140" y="106"/>
                    <a:pt x="138" y="100"/>
                    <a:pt x="133" y="94"/>
                  </a:cubicBezTo>
                  <a:cubicBezTo>
                    <a:pt x="155" y="83"/>
                    <a:pt x="173" y="75"/>
                    <a:pt x="189" y="80"/>
                  </a:cubicBezTo>
                  <a:cubicBezTo>
                    <a:pt x="223" y="91"/>
                    <a:pt x="240" y="131"/>
                    <a:pt x="237" y="162"/>
                  </a:cubicBezTo>
                  <a:close/>
                </a:path>
              </a:pathLst>
            </a:custGeom>
            <a:solidFill>
              <a:srgbClr val="333333"/>
            </a:solidFill>
            <a:ln w="7938">
              <a:solidFill>
                <a:srgbClr val="333333"/>
              </a:solidFill>
              <a:miter lim="800000"/>
              <a:headEnd/>
              <a:tailEnd/>
            </a:ln>
          </p:spPr>
          <p:txBody>
            <a:bodyPr/>
            <a:lstStyle/>
            <a:p>
              <a:endParaRPr lang="fr-FR"/>
            </a:p>
          </p:txBody>
        </p:sp>
        <p:sp>
          <p:nvSpPr>
            <p:cNvPr id="54307" name="Freeform 36"/>
            <p:cNvSpPr>
              <a:spLocks/>
            </p:cNvSpPr>
            <p:nvPr/>
          </p:nvSpPr>
          <p:spPr bwMode="auto">
            <a:xfrm>
              <a:off x="2934" y="1225"/>
              <a:ext cx="112" cy="1120"/>
            </a:xfrm>
            <a:custGeom>
              <a:avLst/>
              <a:gdLst>
                <a:gd name="T0" fmla="*/ 50 w 112"/>
                <a:gd name="T1" fmla="*/ 0 h 1120"/>
                <a:gd name="T2" fmla="*/ 50 w 112"/>
                <a:gd name="T3" fmla="*/ 0 h 1120"/>
                <a:gd name="T4" fmla="*/ 0 w 112"/>
                <a:gd name="T5" fmla="*/ 3 h 1120"/>
                <a:gd name="T6" fmla="*/ 62 w 112"/>
                <a:gd name="T7" fmla="*/ 1120 h 1120"/>
                <a:gd name="T8" fmla="*/ 112 w 112"/>
                <a:gd name="T9" fmla="*/ 1120 h 1120"/>
                <a:gd name="T10" fmla="*/ 50 w 112"/>
                <a:gd name="T11" fmla="*/ 0 h 1120"/>
                <a:gd name="T12" fmla="*/ 0 60000 65536"/>
                <a:gd name="T13" fmla="*/ 0 60000 65536"/>
                <a:gd name="T14" fmla="*/ 0 60000 65536"/>
                <a:gd name="T15" fmla="*/ 0 60000 65536"/>
                <a:gd name="T16" fmla="*/ 0 60000 65536"/>
                <a:gd name="T17" fmla="*/ 0 60000 65536"/>
                <a:gd name="T18" fmla="*/ 0 w 112"/>
                <a:gd name="T19" fmla="*/ 0 h 1120"/>
                <a:gd name="T20" fmla="*/ 112 w 112"/>
                <a:gd name="T21" fmla="*/ 1120 h 1120"/>
              </a:gdLst>
              <a:ahLst/>
              <a:cxnLst>
                <a:cxn ang="T12">
                  <a:pos x="T0" y="T1"/>
                </a:cxn>
                <a:cxn ang="T13">
                  <a:pos x="T2" y="T3"/>
                </a:cxn>
                <a:cxn ang="T14">
                  <a:pos x="T4" y="T5"/>
                </a:cxn>
                <a:cxn ang="T15">
                  <a:pos x="T6" y="T7"/>
                </a:cxn>
                <a:cxn ang="T16">
                  <a:pos x="T8" y="T9"/>
                </a:cxn>
                <a:cxn ang="T17">
                  <a:pos x="T10" y="T11"/>
                </a:cxn>
              </a:cxnLst>
              <a:rect l="T18" t="T19" r="T20" b="T21"/>
              <a:pathLst>
                <a:path w="112" h="1120">
                  <a:moveTo>
                    <a:pt x="50" y="0"/>
                  </a:moveTo>
                  <a:lnTo>
                    <a:pt x="50" y="0"/>
                  </a:lnTo>
                  <a:lnTo>
                    <a:pt x="0" y="3"/>
                  </a:lnTo>
                  <a:lnTo>
                    <a:pt x="62" y="1120"/>
                  </a:lnTo>
                  <a:lnTo>
                    <a:pt x="112" y="1120"/>
                  </a:lnTo>
                  <a:lnTo>
                    <a:pt x="50" y="0"/>
                  </a:lnTo>
                  <a:close/>
                </a:path>
              </a:pathLst>
            </a:custGeom>
            <a:solidFill>
              <a:srgbClr val="FFC70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08" name="Freeform 37"/>
            <p:cNvSpPr>
              <a:spLocks/>
            </p:cNvSpPr>
            <p:nvPr/>
          </p:nvSpPr>
          <p:spPr bwMode="auto">
            <a:xfrm>
              <a:off x="3204" y="2359"/>
              <a:ext cx="42" cy="26"/>
            </a:xfrm>
            <a:custGeom>
              <a:avLst/>
              <a:gdLst>
                <a:gd name="T0" fmla="*/ 0 w 17"/>
                <a:gd name="T1" fmla="*/ 44184 h 10"/>
                <a:gd name="T2" fmla="*/ 41622 w 17"/>
                <a:gd name="T3" fmla="*/ 0 h 10"/>
                <a:gd name="T4" fmla="*/ 0 60000 65536"/>
                <a:gd name="T5" fmla="*/ 0 60000 65536"/>
                <a:gd name="T6" fmla="*/ 0 w 17"/>
                <a:gd name="T7" fmla="*/ 0 h 10"/>
                <a:gd name="T8" fmla="*/ 17 w 17"/>
                <a:gd name="T9" fmla="*/ 10 h 10"/>
              </a:gdLst>
              <a:ahLst/>
              <a:cxnLst>
                <a:cxn ang="T4">
                  <a:pos x="T0" y="T1"/>
                </a:cxn>
                <a:cxn ang="T5">
                  <a:pos x="T2" y="T3"/>
                </a:cxn>
              </a:cxnLst>
              <a:rect l="T6" t="T7" r="T8" b="T9"/>
              <a:pathLst>
                <a:path w="17" h="10">
                  <a:moveTo>
                    <a:pt x="0" y="8"/>
                  </a:moveTo>
                  <a:cubicBezTo>
                    <a:pt x="5" y="10"/>
                    <a:pt x="17" y="8"/>
                    <a:pt x="12" y="0"/>
                  </a:cubicBezTo>
                </a:path>
              </a:pathLst>
            </a:custGeom>
            <a:solidFill>
              <a:srgbClr val="A8C3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09" name="Freeform 38"/>
            <p:cNvSpPr>
              <a:spLocks/>
            </p:cNvSpPr>
            <p:nvPr/>
          </p:nvSpPr>
          <p:spPr bwMode="auto">
            <a:xfrm>
              <a:off x="3101" y="2345"/>
              <a:ext cx="18" cy="22"/>
            </a:xfrm>
            <a:custGeom>
              <a:avLst/>
              <a:gdLst>
                <a:gd name="T0" fmla="*/ 0 w 7"/>
                <a:gd name="T1" fmla="*/ 71376 h 8"/>
                <a:gd name="T2" fmla="*/ 34059 w 7"/>
                <a:gd name="T3" fmla="*/ 52385 h 8"/>
                <a:gd name="T4" fmla="*/ 15611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8"/>
                  </a:moveTo>
                  <a:cubicBezTo>
                    <a:pt x="2" y="8"/>
                    <a:pt x="5" y="8"/>
                    <a:pt x="7" y="6"/>
                  </a:cubicBezTo>
                  <a:cubicBezTo>
                    <a:pt x="6" y="4"/>
                    <a:pt x="5" y="2"/>
                    <a:pt x="3" y="0"/>
                  </a:cubicBezTo>
                </a:path>
              </a:pathLst>
            </a:custGeom>
            <a:solidFill>
              <a:srgbClr val="A8C3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0" name="Freeform 39"/>
            <p:cNvSpPr>
              <a:spLocks/>
            </p:cNvSpPr>
            <p:nvPr/>
          </p:nvSpPr>
          <p:spPr bwMode="auto">
            <a:xfrm>
              <a:off x="2996" y="2327"/>
              <a:ext cx="30" cy="96"/>
            </a:xfrm>
            <a:custGeom>
              <a:avLst/>
              <a:gdLst>
                <a:gd name="T0" fmla="*/ 0 w 12"/>
                <a:gd name="T1" fmla="*/ 33429 h 36"/>
                <a:gd name="T2" fmla="*/ 12188 w 12"/>
                <a:gd name="T3" fmla="*/ 245555 h 36"/>
                <a:gd name="T4" fmla="*/ 45908 w 12"/>
                <a:gd name="T5" fmla="*/ 233016 h 36"/>
                <a:gd name="T6" fmla="*/ 42783 w 12"/>
                <a:gd name="T7" fmla="*/ 81557 h 36"/>
                <a:gd name="T8" fmla="*/ 35470 w 12"/>
                <a:gd name="T9" fmla="*/ 0 h 36"/>
                <a:gd name="T10" fmla="*/ 0 60000 65536"/>
                <a:gd name="T11" fmla="*/ 0 60000 65536"/>
                <a:gd name="T12" fmla="*/ 0 60000 65536"/>
                <a:gd name="T13" fmla="*/ 0 60000 65536"/>
                <a:gd name="T14" fmla="*/ 0 60000 65536"/>
                <a:gd name="T15" fmla="*/ 0 w 12"/>
                <a:gd name="T16" fmla="*/ 0 h 36"/>
                <a:gd name="T17" fmla="*/ 12 w 12"/>
                <a:gd name="T18" fmla="*/ 36 h 36"/>
              </a:gdLst>
              <a:ahLst/>
              <a:cxnLst>
                <a:cxn ang="T10">
                  <a:pos x="T0" y="T1"/>
                </a:cxn>
                <a:cxn ang="T11">
                  <a:pos x="T2" y="T3"/>
                </a:cxn>
                <a:cxn ang="T12">
                  <a:pos x="T4" y="T5"/>
                </a:cxn>
                <a:cxn ang="T13">
                  <a:pos x="T6" y="T7"/>
                </a:cxn>
                <a:cxn ang="T14">
                  <a:pos x="T8" y="T9"/>
                </a:cxn>
              </a:cxnLst>
              <a:rect l="T15" t="T16" r="T17" b="T18"/>
              <a:pathLst>
                <a:path w="12" h="36">
                  <a:moveTo>
                    <a:pt x="0" y="5"/>
                  </a:moveTo>
                  <a:cubicBezTo>
                    <a:pt x="0" y="15"/>
                    <a:pt x="1" y="26"/>
                    <a:pt x="3" y="36"/>
                  </a:cubicBezTo>
                  <a:cubicBezTo>
                    <a:pt x="6" y="36"/>
                    <a:pt x="9" y="34"/>
                    <a:pt x="12" y="34"/>
                  </a:cubicBezTo>
                  <a:cubicBezTo>
                    <a:pt x="12" y="26"/>
                    <a:pt x="12" y="19"/>
                    <a:pt x="11" y="12"/>
                  </a:cubicBezTo>
                  <a:cubicBezTo>
                    <a:pt x="10" y="8"/>
                    <a:pt x="8" y="4"/>
                    <a:pt x="9" y="0"/>
                  </a:cubicBezTo>
                </a:path>
              </a:pathLst>
            </a:custGeom>
            <a:solidFill>
              <a:srgbClr val="FFC70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1" name="Freeform 40"/>
            <p:cNvSpPr>
              <a:spLocks/>
            </p:cNvSpPr>
            <p:nvPr/>
          </p:nvSpPr>
          <p:spPr bwMode="auto">
            <a:xfrm>
              <a:off x="2856" y="2191"/>
              <a:ext cx="35" cy="96"/>
            </a:xfrm>
            <a:custGeom>
              <a:avLst/>
              <a:gdLst>
                <a:gd name="T0" fmla="*/ 42783 w 14"/>
                <a:gd name="T1" fmla="*/ 0 h 36"/>
                <a:gd name="T2" fmla="*/ 22738 w 14"/>
                <a:gd name="T3" fmla="*/ 94912 h 36"/>
                <a:gd name="T4" fmla="*/ 53720 w 14"/>
                <a:gd name="T5" fmla="*/ 245555 h 36"/>
                <a:gd name="T6" fmla="*/ 38395 w 14"/>
                <a:gd name="T7" fmla="*/ 20083 h 36"/>
                <a:gd name="T8" fmla="*/ 0 60000 65536"/>
                <a:gd name="T9" fmla="*/ 0 60000 65536"/>
                <a:gd name="T10" fmla="*/ 0 60000 65536"/>
                <a:gd name="T11" fmla="*/ 0 60000 65536"/>
                <a:gd name="T12" fmla="*/ 0 w 14"/>
                <a:gd name="T13" fmla="*/ 0 h 36"/>
                <a:gd name="T14" fmla="*/ 14 w 14"/>
                <a:gd name="T15" fmla="*/ 36 h 36"/>
              </a:gdLst>
              <a:ahLst/>
              <a:cxnLst>
                <a:cxn ang="T8">
                  <a:pos x="T0" y="T1"/>
                </a:cxn>
                <a:cxn ang="T9">
                  <a:pos x="T2" y="T3"/>
                </a:cxn>
                <a:cxn ang="T10">
                  <a:pos x="T4" y="T5"/>
                </a:cxn>
                <a:cxn ang="T11">
                  <a:pos x="T6" y="T7"/>
                </a:cxn>
              </a:cxnLst>
              <a:rect l="T12" t="T13" r="T14" b="T15"/>
              <a:pathLst>
                <a:path w="14" h="36">
                  <a:moveTo>
                    <a:pt x="11" y="0"/>
                  </a:moveTo>
                  <a:cubicBezTo>
                    <a:pt x="0" y="2"/>
                    <a:pt x="1" y="5"/>
                    <a:pt x="6" y="14"/>
                  </a:cubicBezTo>
                  <a:cubicBezTo>
                    <a:pt x="10" y="21"/>
                    <a:pt x="14" y="28"/>
                    <a:pt x="14" y="36"/>
                  </a:cubicBezTo>
                  <a:cubicBezTo>
                    <a:pt x="14" y="25"/>
                    <a:pt x="10" y="14"/>
                    <a:pt x="10" y="3"/>
                  </a:cubicBezTo>
                </a:path>
              </a:pathLst>
            </a:custGeom>
            <a:solidFill>
              <a:srgbClr val="A8C3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2" name="Freeform 41"/>
            <p:cNvSpPr>
              <a:spLocks/>
            </p:cNvSpPr>
            <p:nvPr/>
          </p:nvSpPr>
          <p:spPr bwMode="auto">
            <a:xfrm>
              <a:off x="3201" y="3017"/>
              <a:ext cx="400" cy="232"/>
            </a:xfrm>
            <a:custGeom>
              <a:avLst/>
              <a:gdLst>
                <a:gd name="T0" fmla="*/ 576645 w 160"/>
                <a:gd name="T1" fmla="*/ 81557 h 87"/>
                <a:gd name="T2" fmla="*/ 45908 w 160"/>
                <a:gd name="T3" fmla="*/ 245555 h 87"/>
                <a:gd name="T4" fmla="*/ 0 w 160"/>
                <a:gd name="T5" fmla="*/ 217485 h 87"/>
                <a:gd name="T6" fmla="*/ 15158 w 160"/>
                <a:gd name="T7" fmla="*/ 585784 h 87"/>
                <a:gd name="T8" fmla="*/ 61045 w 160"/>
                <a:gd name="T9" fmla="*/ 593715 h 87"/>
                <a:gd name="T10" fmla="*/ 564458 w 160"/>
                <a:gd name="T11" fmla="*/ 437304 h 87"/>
                <a:gd name="T12" fmla="*/ 599408 w 160"/>
                <a:gd name="T13" fmla="*/ 348067 h 87"/>
                <a:gd name="T14" fmla="*/ 610345 w 160"/>
                <a:gd name="T15" fmla="*/ 7531 h 87"/>
                <a:gd name="T16" fmla="*/ 607220 w 160"/>
                <a:gd name="T17" fmla="*/ 0 h 87"/>
                <a:gd name="T18" fmla="*/ 576645 w 160"/>
                <a:gd name="T19" fmla="*/ 81557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87"/>
                <a:gd name="T32" fmla="*/ 160 w 160"/>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87">
                  <a:moveTo>
                    <a:pt x="151" y="12"/>
                  </a:moveTo>
                  <a:cubicBezTo>
                    <a:pt x="144" y="13"/>
                    <a:pt x="24" y="34"/>
                    <a:pt x="12" y="36"/>
                  </a:cubicBezTo>
                  <a:cubicBezTo>
                    <a:pt x="4" y="38"/>
                    <a:pt x="2" y="36"/>
                    <a:pt x="0" y="32"/>
                  </a:cubicBezTo>
                  <a:cubicBezTo>
                    <a:pt x="4" y="86"/>
                    <a:pt x="4" y="86"/>
                    <a:pt x="4" y="86"/>
                  </a:cubicBezTo>
                  <a:cubicBezTo>
                    <a:pt x="8" y="87"/>
                    <a:pt x="12" y="87"/>
                    <a:pt x="16" y="87"/>
                  </a:cubicBezTo>
                  <a:cubicBezTo>
                    <a:pt x="22" y="87"/>
                    <a:pt x="143" y="64"/>
                    <a:pt x="148" y="64"/>
                  </a:cubicBezTo>
                  <a:cubicBezTo>
                    <a:pt x="153" y="64"/>
                    <a:pt x="156" y="57"/>
                    <a:pt x="157" y="51"/>
                  </a:cubicBezTo>
                  <a:cubicBezTo>
                    <a:pt x="158" y="45"/>
                    <a:pt x="160" y="1"/>
                    <a:pt x="160" y="1"/>
                  </a:cubicBezTo>
                  <a:cubicBezTo>
                    <a:pt x="159" y="0"/>
                    <a:pt x="159" y="0"/>
                    <a:pt x="159" y="0"/>
                  </a:cubicBezTo>
                  <a:cubicBezTo>
                    <a:pt x="160" y="7"/>
                    <a:pt x="157" y="11"/>
                    <a:pt x="151" y="12"/>
                  </a:cubicBezTo>
                  <a:close/>
                </a:path>
              </a:pathLst>
            </a:custGeom>
            <a:solidFill>
              <a:srgbClr val="A8C3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3" name="Freeform 42"/>
            <p:cNvSpPr>
              <a:spLocks/>
            </p:cNvSpPr>
            <p:nvPr/>
          </p:nvSpPr>
          <p:spPr bwMode="auto">
            <a:xfrm>
              <a:off x="2363" y="1945"/>
              <a:ext cx="348" cy="224"/>
            </a:xfrm>
            <a:custGeom>
              <a:avLst/>
              <a:gdLst>
                <a:gd name="T0" fmla="*/ 54168 w 139"/>
                <a:gd name="T1" fmla="*/ 326861 h 84"/>
                <a:gd name="T2" fmla="*/ 308844 w 139"/>
                <a:gd name="T3" fmla="*/ 142813 h 84"/>
                <a:gd name="T4" fmla="*/ 460028 w 139"/>
                <a:gd name="T5" fmla="*/ 20083 h 84"/>
                <a:gd name="T6" fmla="*/ 537062 w 139"/>
                <a:gd name="T7" fmla="*/ 150643 h 84"/>
                <a:gd name="T8" fmla="*/ 370640 w 139"/>
                <a:gd name="T9" fmla="*/ 176525 h 84"/>
                <a:gd name="T10" fmla="*/ 212743 w 139"/>
                <a:gd name="T11" fmla="*/ 294515 h 84"/>
                <a:gd name="T12" fmla="*/ 66473 w 139"/>
                <a:gd name="T13" fmla="*/ 572437 h 84"/>
                <a:gd name="T14" fmla="*/ 38931 w 139"/>
                <a:gd name="T15" fmla="*/ 348067 h 84"/>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84"/>
                <a:gd name="T26" fmla="*/ 139 w 139"/>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84">
                  <a:moveTo>
                    <a:pt x="14" y="48"/>
                  </a:moveTo>
                  <a:cubicBezTo>
                    <a:pt x="33" y="35"/>
                    <a:pt x="59" y="31"/>
                    <a:pt x="80" y="21"/>
                  </a:cubicBezTo>
                  <a:cubicBezTo>
                    <a:pt x="90" y="17"/>
                    <a:pt x="109" y="5"/>
                    <a:pt x="119" y="3"/>
                  </a:cubicBezTo>
                  <a:cubicBezTo>
                    <a:pt x="130" y="0"/>
                    <a:pt x="136" y="11"/>
                    <a:pt x="139" y="22"/>
                  </a:cubicBezTo>
                  <a:cubicBezTo>
                    <a:pt x="131" y="8"/>
                    <a:pt x="107" y="21"/>
                    <a:pt x="96" y="26"/>
                  </a:cubicBezTo>
                  <a:cubicBezTo>
                    <a:pt x="83" y="32"/>
                    <a:pt x="69" y="39"/>
                    <a:pt x="55" y="43"/>
                  </a:cubicBezTo>
                  <a:cubicBezTo>
                    <a:pt x="36" y="48"/>
                    <a:pt x="5" y="59"/>
                    <a:pt x="17" y="84"/>
                  </a:cubicBezTo>
                  <a:cubicBezTo>
                    <a:pt x="13" y="78"/>
                    <a:pt x="0" y="57"/>
                    <a:pt x="10" y="51"/>
                  </a:cubicBezTo>
                </a:path>
              </a:pathLst>
            </a:custGeom>
            <a:solidFill>
              <a:srgbClr val="688F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4" name="Freeform 43"/>
            <p:cNvSpPr>
              <a:spLocks/>
            </p:cNvSpPr>
            <p:nvPr/>
          </p:nvSpPr>
          <p:spPr bwMode="auto">
            <a:xfrm>
              <a:off x="2336" y="2385"/>
              <a:ext cx="95" cy="208"/>
            </a:xfrm>
            <a:custGeom>
              <a:avLst/>
              <a:gdLst>
                <a:gd name="T0" fmla="*/ 0 w 38"/>
                <a:gd name="T1" fmla="*/ 0 h 78"/>
                <a:gd name="T2" fmla="*/ 56638 w 38"/>
                <a:gd name="T3" fmla="*/ 326861 h 78"/>
                <a:gd name="T4" fmla="*/ 79295 w 38"/>
                <a:gd name="T5" fmla="*/ 490859 h 78"/>
                <a:gd name="T6" fmla="*/ 109875 w 38"/>
                <a:gd name="T7" fmla="*/ 518883 h 78"/>
                <a:gd name="T8" fmla="*/ 144533 w 38"/>
                <a:gd name="T9" fmla="*/ 470733 h 78"/>
                <a:gd name="T10" fmla="*/ 94420 w 38"/>
                <a:gd name="T11" fmla="*/ 417088 h 78"/>
                <a:gd name="T12" fmla="*/ 41013 w 38"/>
                <a:gd name="T13" fmla="*/ 135261 h 78"/>
                <a:gd name="T14" fmla="*/ 0 60000 65536"/>
                <a:gd name="T15" fmla="*/ 0 60000 65536"/>
                <a:gd name="T16" fmla="*/ 0 60000 65536"/>
                <a:gd name="T17" fmla="*/ 0 60000 65536"/>
                <a:gd name="T18" fmla="*/ 0 60000 65536"/>
                <a:gd name="T19" fmla="*/ 0 60000 65536"/>
                <a:gd name="T20" fmla="*/ 0 60000 65536"/>
                <a:gd name="T21" fmla="*/ 0 w 38"/>
                <a:gd name="T22" fmla="*/ 0 h 78"/>
                <a:gd name="T23" fmla="*/ 38 w 38"/>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78">
                  <a:moveTo>
                    <a:pt x="0" y="0"/>
                  </a:moveTo>
                  <a:cubicBezTo>
                    <a:pt x="6" y="15"/>
                    <a:pt x="13" y="31"/>
                    <a:pt x="15" y="48"/>
                  </a:cubicBezTo>
                  <a:cubicBezTo>
                    <a:pt x="17" y="56"/>
                    <a:pt x="16" y="65"/>
                    <a:pt x="21" y="72"/>
                  </a:cubicBezTo>
                  <a:cubicBezTo>
                    <a:pt x="24" y="77"/>
                    <a:pt x="23" y="78"/>
                    <a:pt x="29" y="76"/>
                  </a:cubicBezTo>
                  <a:cubicBezTo>
                    <a:pt x="32" y="75"/>
                    <a:pt x="36" y="71"/>
                    <a:pt x="38" y="69"/>
                  </a:cubicBezTo>
                  <a:cubicBezTo>
                    <a:pt x="30" y="77"/>
                    <a:pt x="27" y="69"/>
                    <a:pt x="25" y="61"/>
                  </a:cubicBezTo>
                  <a:cubicBezTo>
                    <a:pt x="22" y="46"/>
                    <a:pt x="17" y="33"/>
                    <a:pt x="11" y="20"/>
                  </a:cubicBezTo>
                </a:path>
              </a:pathLst>
            </a:custGeom>
            <a:solidFill>
              <a:srgbClr val="688F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5" name="Freeform 44"/>
            <p:cNvSpPr>
              <a:spLocks/>
            </p:cNvSpPr>
            <p:nvPr/>
          </p:nvSpPr>
          <p:spPr bwMode="auto">
            <a:xfrm>
              <a:off x="2383" y="2036"/>
              <a:ext cx="161" cy="541"/>
            </a:xfrm>
            <a:custGeom>
              <a:avLst/>
              <a:gdLst>
                <a:gd name="T0" fmla="*/ 0 w 64"/>
                <a:gd name="T1" fmla="*/ 190869 h 203"/>
                <a:gd name="T2" fmla="*/ 64365 w 64"/>
                <a:gd name="T3" fmla="*/ 577527 h 203"/>
                <a:gd name="T4" fmla="*/ 213690 w 64"/>
                <a:gd name="T5" fmla="*/ 1376856 h 203"/>
                <a:gd name="T6" fmla="*/ 120385 w 64"/>
                <a:gd name="T7" fmla="*/ 712204 h 203"/>
                <a:gd name="T8" fmla="*/ 145969 w 64"/>
                <a:gd name="T9" fmla="*/ 102153 h 203"/>
                <a:gd name="T10" fmla="*/ 186262 w 64"/>
                <a:gd name="T11" fmla="*/ 27543 h 203"/>
                <a:gd name="T12" fmla="*/ 0 60000 65536"/>
                <a:gd name="T13" fmla="*/ 0 60000 65536"/>
                <a:gd name="T14" fmla="*/ 0 60000 65536"/>
                <a:gd name="T15" fmla="*/ 0 60000 65536"/>
                <a:gd name="T16" fmla="*/ 0 60000 65536"/>
                <a:gd name="T17" fmla="*/ 0 60000 65536"/>
                <a:gd name="T18" fmla="*/ 0 w 64"/>
                <a:gd name="T19" fmla="*/ 0 h 203"/>
                <a:gd name="T20" fmla="*/ 64 w 6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64" h="203">
                  <a:moveTo>
                    <a:pt x="0" y="28"/>
                  </a:moveTo>
                  <a:cubicBezTo>
                    <a:pt x="3" y="45"/>
                    <a:pt x="9" y="58"/>
                    <a:pt x="16" y="85"/>
                  </a:cubicBezTo>
                  <a:cubicBezTo>
                    <a:pt x="22" y="111"/>
                    <a:pt x="38" y="181"/>
                    <a:pt x="53" y="203"/>
                  </a:cubicBezTo>
                  <a:cubicBezTo>
                    <a:pt x="47" y="188"/>
                    <a:pt x="33" y="125"/>
                    <a:pt x="30" y="105"/>
                  </a:cubicBezTo>
                  <a:cubicBezTo>
                    <a:pt x="28" y="86"/>
                    <a:pt x="8" y="29"/>
                    <a:pt x="36" y="15"/>
                  </a:cubicBezTo>
                  <a:cubicBezTo>
                    <a:pt x="64" y="0"/>
                    <a:pt x="46" y="4"/>
                    <a:pt x="46" y="4"/>
                  </a:cubicBezTo>
                </a:path>
              </a:pathLst>
            </a:custGeom>
            <a:solidFill>
              <a:srgbClr val="688F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6" name="Freeform 45"/>
            <p:cNvSpPr>
              <a:spLocks/>
            </p:cNvSpPr>
            <p:nvPr/>
          </p:nvSpPr>
          <p:spPr bwMode="auto">
            <a:xfrm>
              <a:off x="2689" y="2135"/>
              <a:ext cx="222" cy="416"/>
            </a:xfrm>
            <a:custGeom>
              <a:avLst/>
              <a:gdLst>
                <a:gd name="T0" fmla="*/ 37356 w 89"/>
                <a:gd name="T1" fmla="*/ 1023091 h 156"/>
                <a:gd name="T2" fmla="*/ 224681 w 89"/>
                <a:gd name="T3" fmla="*/ 851571 h 156"/>
                <a:gd name="T4" fmla="*/ 299934 w 89"/>
                <a:gd name="T5" fmla="*/ 818141 h 156"/>
                <a:gd name="T6" fmla="*/ 284646 w 89"/>
                <a:gd name="T7" fmla="*/ 674931 h 156"/>
                <a:gd name="T8" fmla="*/ 202581 w 89"/>
                <a:gd name="T9" fmla="*/ 355592 h 156"/>
                <a:gd name="T10" fmla="*/ 172459 w 89"/>
                <a:gd name="T11" fmla="*/ 211832 h 156"/>
                <a:gd name="T12" fmla="*/ 130274 w 89"/>
                <a:gd name="T13" fmla="*/ 0 h 156"/>
                <a:gd name="T14" fmla="*/ 134604 w 89"/>
                <a:gd name="T15" fmla="*/ 135261 h 156"/>
                <a:gd name="T16" fmla="*/ 160384 w 89"/>
                <a:gd name="T17" fmla="*/ 314573 h 156"/>
                <a:gd name="T18" fmla="*/ 142344 w 89"/>
                <a:gd name="T19" fmla="*/ 613853 h 156"/>
                <a:gd name="T20" fmla="*/ 127480 w 89"/>
                <a:gd name="T21" fmla="*/ 810155 h 156"/>
                <a:gd name="T22" fmla="*/ 55126 w 89"/>
                <a:gd name="T23" fmla="*/ 933128 h 156"/>
                <a:gd name="T24" fmla="*/ 18032 w 89"/>
                <a:gd name="T25" fmla="*/ 1009741 h 156"/>
                <a:gd name="T26" fmla="*/ 0 w 89"/>
                <a:gd name="T27" fmla="*/ 1055709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156"/>
                <a:gd name="T44" fmla="*/ 89 w 89"/>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156">
                  <a:moveTo>
                    <a:pt x="10" y="150"/>
                  </a:moveTo>
                  <a:cubicBezTo>
                    <a:pt x="23" y="137"/>
                    <a:pt x="42" y="130"/>
                    <a:pt x="60" y="125"/>
                  </a:cubicBezTo>
                  <a:cubicBezTo>
                    <a:pt x="65" y="123"/>
                    <a:pt x="75" y="123"/>
                    <a:pt x="80" y="120"/>
                  </a:cubicBezTo>
                  <a:cubicBezTo>
                    <a:pt x="89" y="114"/>
                    <a:pt x="80" y="105"/>
                    <a:pt x="76" y="99"/>
                  </a:cubicBezTo>
                  <a:cubicBezTo>
                    <a:pt x="67" y="85"/>
                    <a:pt x="59" y="68"/>
                    <a:pt x="54" y="52"/>
                  </a:cubicBezTo>
                  <a:cubicBezTo>
                    <a:pt x="53" y="44"/>
                    <a:pt x="48" y="38"/>
                    <a:pt x="46" y="31"/>
                  </a:cubicBezTo>
                  <a:cubicBezTo>
                    <a:pt x="42" y="21"/>
                    <a:pt x="40" y="9"/>
                    <a:pt x="35" y="0"/>
                  </a:cubicBezTo>
                  <a:cubicBezTo>
                    <a:pt x="38" y="6"/>
                    <a:pt x="36" y="14"/>
                    <a:pt x="36" y="20"/>
                  </a:cubicBezTo>
                  <a:cubicBezTo>
                    <a:pt x="36" y="29"/>
                    <a:pt x="40" y="38"/>
                    <a:pt x="43" y="46"/>
                  </a:cubicBezTo>
                  <a:cubicBezTo>
                    <a:pt x="48" y="60"/>
                    <a:pt x="55" y="82"/>
                    <a:pt x="38" y="90"/>
                  </a:cubicBezTo>
                  <a:cubicBezTo>
                    <a:pt x="55" y="91"/>
                    <a:pt x="41" y="114"/>
                    <a:pt x="34" y="119"/>
                  </a:cubicBezTo>
                  <a:cubicBezTo>
                    <a:pt x="27" y="125"/>
                    <a:pt x="21" y="130"/>
                    <a:pt x="15" y="137"/>
                  </a:cubicBezTo>
                  <a:cubicBezTo>
                    <a:pt x="11" y="141"/>
                    <a:pt x="8" y="144"/>
                    <a:pt x="5" y="148"/>
                  </a:cubicBezTo>
                  <a:cubicBezTo>
                    <a:pt x="3" y="151"/>
                    <a:pt x="2" y="156"/>
                    <a:pt x="0" y="155"/>
                  </a:cubicBezTo>
                </a:path>
              </a:pathLst>
            </a:custGeom>
            <a:solidFill>
              <a:srgbClr val="074F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7" name="Freeform 46"/>
            <p:cNvSpPr>
              <a:spLocks/>
            </p:cNvSpPr>
            <p:nvPr/>
          </p:nvSpPr>
          <p:spPr bwMode="auto">
            <a:xfrm>
              <a:off x="2594" y="2004"/>
              <a:ext cx="205" cy="187"/>
            </a:xfrm>
            <a:custGeom>
              <a:avLst/>
              <a:gdLst>
                <a:gd name="T0" fmla="*/ 178200 w 82"/>
                <a:gd name="T1" fmla="*/ 12796 h 70"/>
                <a:gd name="T2" fmla="*/ 0 w 82"/>
                <a:gd name="T3" fmla="*/ 74813 h 70"/>
                <a:gd name="T4" fmla="*/ 79375 w 82"/>
                <a:gd name="T5" fmla="*/ 69775 h 70"/>
                <a:gd name="T6" fmla="*/ 152613 w 82"/>
                <a:gd name="T7" fmla="*/ 95894 h 70"/>
                <a:gd name="T8" fmla="*/ 144533 w 82"/>
                <a:gd name="T9" fmla="*/ 256174 h 70"/>
                <a:gd name="T10" fmla="*/ 236825 w 82"/>
                <a:gd name="T11" fmla="*/ 327074 h 70"/>
                <a:gd name="T12" fmla="*/ 294220 w 82"/>
                <a:gd name="T13" fmla="*/ 485562 h 70"/>
                <a:gd name="T14" fmla="*/ 256333 w 82"/>
                <a:gd name="T15" fmla="*/ 243955 h 70"/>
                <a:gd name="T16" fmla="*/ 167970 w 82"/>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0"/>
                <a:gd name="T29" fmla="*/ 82 w 8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0">
                  <a:moveTo>
                    <a:pt x="47" y="2"/>
                  </a:moveTo>
                  <a:cubicBezTo>
                    <a:pt x="31" y="1"/>
                    <a:pt x="14" y="0"/>
                    <a:pt x="0" y="11"/>
                  </a:cubicBezTo>
                  <a:cubicBezTo>
                    <a:pt x="5" y="12"/>
                    <a:pt x="15" y="10"/>
                    <a:pt x="21" y="10"/>
                  </a:cubicBezTo>
                  <a:cubicBezTo>
                    <a:pt x="27" y="11"/>
                    <a:pt x="34" y="11"/>
                    <a:pt x="40" y="14"/>
                  </a:cubicBezTo>
                  <a:cubicBezTo>
                    <a:pt x="54" y="20"/>
                    <a:pt x="48" y="31"/>
                    <a:pt x="38" y="37"/>
                  </a:cubicBezTo>
                  <a:cubicBezTo>
                    <a:pt x="50" y="36"/>
                    <a:pt x="55" y="38"/>
                    <a:pt x="62" y="47"/>
                  </a:cubicBezTo>
                  <a:cubicBezTo>
                    <a:pt x="67" y="54"/>
                    <a:pt x="72" y="62"/>
                    <a:pt x="77" y="70"/>
                  </a:cubicBezTo>
                  <a:cubicBezTo>
                    <a:pt x="82" y="62"/>
                    <a:pt x="70" y="43"/>
                    <a:pt x="67" y="35"/>
                  </a:cubicBezTo>
                  <a:cubicBezTo>
                    <a:pt x="61" y="24"/>
                    <a:pt x="54" y="6"/>
                    <a:pt x="44" y="0"/>
                  </a:cubicBezTo>
                </a:path>
              </a:pathLst>
            </a:custGeom>
            <a:solidFill>
              <a:srgbClr val="074F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8" name="Freeform 47"/>
            <p:cNvSpPr>
              <a:spLocks/>
            </p:cNvSpPr>
            <p:nvPr/>
          </p:nvSpPr>
          <p:spPr bwMode="auto">
            <a:xfrm>
              <a:off x="2431" y="2055"/>
              <a:ext cx="105" cy="202"/>
            </a:xfrm>
            <a:custGeom>
              <a:avLst/>
              <a:gdLst>
                <a:gd name="T0" fmla="*/ 152613 w 42"/>
                <a:gd name="T1" fmla="*/ 0 h 76"/>
                <a:gd name="T2" fmla="*/ 26095 w 42"/>
                <a:gd name="T3" fmla="*/ 144185 h 76"/>
                <a:gd name="T4" fmla="*/ 45908 w 42"/>
                <a:gd name="T5" fmla="*/ 503100 h 76"/>
                <a:gd name="T6" fmla="*/ 159958 w 42"/>
                <a:gd name="T7" fmla="*/ 12319 h 76"/>
                <a:gd name="T8" fmla="*/ 0 60000 65536"/>
                <a:gd name="T9" fmla="*/ 0 60000 65536"/>
                <a:gd name="T10" fmla="*/ 0 60000 65536"/>
                <a:gd name="T11" fmla="*/ 0 60000 65536"/>
                <a:gd name="T12" fmla="*/ 0 w 42"/>
                <a:gd name="T13" fmla="*/ 0 h 76"/>
                <a:gd name="T14" fmla="*/ 42 w 42"/>
                <a:gd name="T15" fmla="*/ 76 h 76"/>
              </a:gdLst>
              <a:ahLst/>
              <a:cxnLst>
                <a:cxn ang="T8">
                  <a:pos x="T0" y="T1"/>
                </a:cxn>
                <a:cxn ang="T9">
                  <a:pos x="T2" y="T3"/>
                </a:cxn>
                <a:cxn ang="T10">
                  <a:pos x="T4" y="T5"/>
                </a:cxn>
                <a:cxn ang="T11">
                  <a:pos x="T6" y="T7"/>
                </a:cxn>
              </a:cxnLst>
              <a:rect l="T12" t="T13" r="T14" b="T15"/>
              <a:pathLst>
                <a:path w="42" h="76">
                  <a:moveTo>
                    <a:pt x="40" y="0"/>
                  </a:moveTo>
                  <a:cubicBezTo>
                    <a:pt x="29" y="10"/>
                    <a:pt x="14" y="5"/>
                    <a:pt x="7" y="22"/>
                  </a:cubicBezTo>
                  <a:cubicBezTo>
                    <a:pt x="0" y="39"/>
                    <a:pt x="6" y="59"/>
                    <a:pt x="12" y="76"/>
                  </a:cubicBezTo>
                  <a:cubicBezTo>
                    <a:pt x="5" y="50"/>
                    <a:pt x="12" y="9"/>
                    <a:pt x="42" y="2"/>
                  </a:cubicBezTo>
                </a:path>
              </a:pathLst>
            </a:custGeom>
            <a:solidFill>
              <a:srgbClr val="074F8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19" name="Freeform 48"/>
            <p:cNvSpPr>
              <a:spLocks/>
            </p:cNvSpPr>
            <p:nvPr/>
          </p:nvSpPr>
          <p:spPr bwMode="auto">
            <a:xfrm>
              <a:off x="3209" y="3113"/>
              <a:ext cx="225" cy="126"/>
            </a:xfrm>
            <a:custGeom>
              <a:avLst/>
              <a:gdLst>
                <a:gd name="T0" fmla="*/ 7813 w 90"/>
                <a:gd name="T1" fmla="*/ 55684 h 47"/>
                <a:gd name="T2" fmla="*/ 15158 w 90"/>
                <a:gd name="T3" fmla="*/ 250933 h 47"/>
                <a:gd name="T4" fmla="*/ 30470 w 90"/>
                <a:gd name="T5" fmla="*/ 328624 h 47"/>
                <a:gd name="T6" fmla="*/ 164845 w 90"/>
                <a:gd name="T7" fmla="*/ 293687 h 47"/>
                <a:gd name="T8" fmla="*/ 343050 w 90"/>
                <a:gd name="T9" fmla="*/ 229738 h 47"/>
                <a:gd name="T10" fmla="*/ 109888 w 90"/>
                <a:gd name="T11" fmla="*/ 234963 h 47"/>
                <a:gd name="T12" fmla="*/ 178208 w 90"/>
                <a:gd name="T13" fmla="*/ 0 h 47"/>
                <a:gd name="T14" fmla="*/ 15158 w 90"/>
                <a:gd name="T15" fmla="*/ 34915 h 4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47"/>
                <a:gd name="T26" fmla="*/ 90 w 90"/>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47">
                  <a:moveTo>
                    <a:pt x="2" y="8"/>
                  </a:moveTo>
                  <a:cubicBezTo>
                    <a:pt x="4" y="16"/>
                    <a:pt x="2" y="28"/>
                    <a:pt x="4" y="35"/>
                  </a:cubicBezTo>
                  <a:cubicBezTo>
                    <a:pt x="6" y="44"/>
                    <a:pt x="0" y="45"/>
                    <a:pt x="8" y="46"/>
                  </a:cubicBezTo>
                  <a:cubicBezTo>
                    <a:pt x="14" y="47"/>
                    <a:pt x="37" y="43"/>
                    <a:pt x="43" y="41"/>
                  </a:cubicBezTo>
                  <a:cubicBezTo>
                    <a:pt x="53" y="40"/>
                    <a:pt x="81" y="36"/>
                    <a:pt x="90" y="32"/>
                  </a:cubicBezTo>
                  <a:cubicBezTo>
                    <a:pt x="78" y="34"/>
                    <a:pt x="41" y="41"/>
                    <a:pt x="29" y="33"/>
                  </a:cubicBezTo>
                  <a:cubicBezTo>
                    <a:pt x="15" y="24"/>
                    <a:pt x="32" y="5"/>
                    <a:pt x="47" y="0"/>
                  </a:cubicBezTo>
                  <a:cubicBezTo>
                    <a:pt x="33" y="0"/>
                    <a:pt x="10" y="3"/>
                    <a:pt x="4" y="5"/>
                  </a:cubicBezTo>
                </a:path>
              </a:pathLst>
            </a:custGeom>
            <a:solidFill>
              <a:srgbClr val="719AA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0" name="Freeform 49"/>
            <p:cNvSpPr>
              <a:spLocks/>
            </p:cNvSpPr>
            <p:nvPr/>
          </p:nvSpPr>
          <p:spPr bwMode="auto">
            <a:xfrm>
              <a:off x="2939" y="2404"/>
              <a:ext cx="62" cy="107"/>
            </a:xfrm>
            <a:custGeom>
              <a:avLst/>
              <a:gdLst>
                <a:gd name="T0" fmla="*/ 0 w 25"/>
                <a:gd name="T1" fmla="*/ 0 h 40"/>
                <a:gd name="T2" fmla="*/ 24207 w 25"/>
                <a:gd name="T3" fmla="*/ 155040 h 40"/>
                <a:gd name="T4" fmla="*/ 57228 w 25"/>
                <a:gd name="T5" fmla="*/ 280228 h 40"/>
                <a:gd name="T6" fmla="*/ 88861 w 25"/>
                <a:gd name="T7" fmla="*/ 133373 h 40"/>
                <a:gd name="T8" fmla="*/ 31620 w 25"/>
                <a:gd name="T9" fmla="*/ 12845 h 40"/>
                <a:gd name="T10" fmla="*/ 0 60000 65536"/>
                <a:gd name="T11" fmla="*/ 0 60000 65536"/>
                <a:gd name="T12" fmla="*/ 0 60000 65536"/>
                <a:gd name="T13" fmla="*/ 0 60000 65536"/>
                <a:gd name="T14" fmla="*/ 0 60000 65536"/>
                <a:gd name="T15" fmla="*/ 0 w 25"/>
                <a:gd name="T16" fmla="*/ 0 h 40"/>
                <a:gd name="T17" fmla="*/ 25 w 25"/>
                <a:gd name="T18" fmla="*/ 40 h 40"/>
              </a:gdLst>
              <a:ahLst/>
              <a:cxnLst>
                <a:cxn ang="T10">
                  <a:pos x="T0" y="T1"/>
                </a:cxn>
                <a:cxn ang="T11">
                  <a:pos x="T2" y="T3"/>
                </a:cxn>
                <a:cxn ang="T12">
                  <a:pos x="T4" y="T5"/>
                </a:cxn>
                <a:cxn ang="T13">
                  <a:pos x="T6" y="T7"/>
                </a:cxn>
                <a:cxn ang="T14">
                  <a:pos x="T8" y="T9"/>
                </a:cxn>
              </a:cxnLst>
              <a:rect l="T15" t="T16" r="T17" b="T18"/>
              <a:pathLst>
                <a:path w="25" h="40">
                  <a:moveTo>
                    <a:pt x="0" y="0"/>
                  </a:moveTo>
                  <a:cubicBezTo>
                    <a:pt x="1" y="7"/>
                    <a:pt x="5" y="14"/>
                    <a:pt x="7" y="22"/>
                  </a:cubicBezTo>
                  <a:cubicBezTo>
                    <a:pt x="9" y="27"/>
                    <a:pt x="11" y="36"/>
                    <a:pt x="16" y="40"/>
                  </a:cubicBezTo>
                  <a:cubicBezTo>
                    <a:pt x="24" y="36"/>
                    <a:pt x="25" y="27"/>
                    <a:pt x="25" y="19"/>
                  </a:cubicBezTo>
                  <a:cubicBezTo>
                    <a:pt x="24" y="8"/>
                    <a:pt x="19" y="8"/>
                    <a:pt x="9" y="2"/>
                  </a:cubicBezTo>
                </a:path>
              </a:pathLst>
            </a:custGeom>
            <a:solidFill>
              <a:srgbClr val="A8C3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1" name="Freeform 50"/>
            <p:cNvSpPr>
              <a:spLocks/>
            </p:cNvSpPr>
            <p:nvPr/>
          </p:nvSpPr>
          <p:spPr bwMode="auto">
            <a:xfrm>
              <a:off x="3004" y="2375"/>
              <a:ext cx="237" cy="186"/>
            </a:xfrm>
            <a:custGeom>
              <a:avLst/>
              <a:gdLst>
                <a:gd name="T0" fmla="*/ 0 w 95"/>
                <a:gd name="T1" fmla="*/ 462146 h 70"/>
                <a:gd name="T2" fmla="*/ 67248 w 95"/>
                <a:gd name="T3" fmla="*/ 243211 h 70"/>
                <a:gd name="T4" fmla="*/ 90175 w 95"/>
                <a:gd name="T5" fmla="*/ 119582 h 70"/>
                <a:gd name="T6" fmla="*/ 145640 w 95"/>
                <a:gd name="T7" fmla="*/ 12305 h 70"/>
                <a:gd name="T8" fmla="*/ 269973 w 95"/>
                <a:gd name="T9" fmla="*/ 46755 h 70"/>
                <a:gd name="T10" fmla="*/ 355313 w 95"/>
                <a:gd name="T11" fmla="*/ 46755 h 70"/>
                <a:gd name="T12" fmla="*/ 262741 w 95"/>
                <a:gd name="T13" fmla="*/ 119582 h 70"/>
                <a:gd name="T14" fmla="*/ 157690 w 95"/>
                <a:gd name="T15" fmla="*/ 124235 h 70"/>
                <a:gd name="T16" fmla="*/ 100518 w 95"/>
                <a:gd name="T17" fmla="*/ 218935 h 70"/>
                <a:gd name="T18" fmla="*/ 25337 w 95"/>
                <a:gd name="T19" fmla="*/ 409708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70"/>
                <a:gd name="T32" fmla="*/ 95 w 9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70">
                  <a:moveTo>
                    <a:pt x="0" y="70"/>
                  </a:moveTo>
                  <a:cubicBezTo>
                    <a:pt x="10" y="64"/>
                    <a:pt x="15" y="48"/>
                    <a:pt x="18" y="37"/>
                  </a:cubicBezTo>
                  <a:cubicBezTo>
                    <a:pt x="20" y="29"/>
                    <a:pt x="19" y="25"/>
                    <a:pt x="24" y="18"/>
                  </a:cubicBezTo>
                  <a:cubicBezTo>
                    <a:pt x="27" y="14"/>
                    <a:pt x="34" y="5"/>
                    <a:pt x="39" y="2"/>
                  </a:cubicBezTo>
                  <a:cubicBezTo>
                    <a:pt x="47" y="12"/>
                    <a:pt x="61" y="10"/>
                    <a:pt x="72" y="7"/>
                  </a:cubicBezTo>
                  <a:cubicBezTo>
                    <a:pt x="81" y="5"/>
                    <a:pt x="89" y="0"/>
                    <a:pt x="95" y="7"/>
                  </a:cubicBezTo>
                  <a:cubicBezTo>
                    <a:pt x="91" y="10"/>
                    <a:pt x="76" y="17"/>
                    <a:pt x="70" y="18"/>
                  </a:cubicBezTo>
                  <a:cubicBezTo>
                    <a:pt x="59" y="21"/>
                    <a:pt x="52" y="14"/>
                    <a:pt x="42" y="19"/>
                  </a:cubicBezTo>
                  <a:cubicBezTo>
                    <a:pt x="36" y="23"/>
                    <a:pt x="31" y="28"/>
                    <a:pt x="27" y="33"/>
                  </a:cubicBezTo>
                  <a:cubicBezTo>
                    <a:pt x="21" y="42"/>
                    <a:pt x="13" y="52"/>
                    <a:pt x="7" y="62"/>
                  </a:cubicBezTo>
                </a:path>
              </a:pathLst>
            </a:custGeom>
            <a:solidFill>
              <a:srgbClr val="A8C3C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2" name="Freeform 51"/>
            <p:cNvSpPr>
              <a:spLocks/>
            </p:cNvSpPr>
            <p:nvPr/>
          </p:nvSpPr>
          <p:spPr bwMode="auto">
            <a:xfrm>
              <a:off x="3316" y="2572"/>
              <a:ext cx="208" cy="488"/>
            </a:xfrm>
            <a:custGeom>
              <a:avLst/>
              <a:gdLst>
                <a:gd name="T0" fmla="*/ 186797 w 83"/>
                <a:gd name="T1" fmla="*/ 994211 h 183"/>
                <a:gd name="T2" fmla="*/ 0 w 83"/>
                <a:gd name="T3" fmla="*/ 0 h 183"/>
                <a:gd name="T4" fmla="*/ 311143 w 83"/>
                <a:gd name="T5" fmla="*/ 1146061 h 183"/>
                <a:gd name="T6" fmla="*/ 113666 w 83"/>
                <a:gd name="T7" fmla="*/ 1247459 h 183"/>
                <a:gd name="T8" fmla="*/ 186797 w 83"/>
                <a:gd name="T9" fmla="*/ 994211 h 183"/>
                <a:gd name="T10" fmla="*/ 0 60000 65536"/>
                <a:gd name="T11" fmla="*/ 0 60000 65536"/>
                <a:gd name="T12" fmla="*/ 0 60000 65536"/>
                <a:gd name="T13" fmla="*/ 0 60000 65536"/>
                <a:gd name="T14" fmla="*/ 0 60000 65536"/>
                <a:gd name="T15" fmla="*/ 0 w 83"/>
                <a:gd name="T16" fmla="*/ 0 h 183"/>
                <a:gd name="T17" fmla="*/ 83 w 83"/>
                <a:gd name="T18" fmla="*/ 183 h 183"/>
              </a:gdLst>
              <a:ahLst/>
              <a:cxnLst>
                <a:cxn ang="T10">
                  <a:pos x="T0" y="T1"/>
                </a:cxn>
                <a:cxn ang="T11">
                  <a:pos x="T2" y="T3"/>
                </a:cxn>
                <a:cxn ang="T12">
                  <a:pos x="T4" y="T5"/>
                </a:cxn>
                <a:cxn ang="T13">
                  <a:pos x="T6" y="T7"/>
                </a:cxn>
                <a:cxn ang="T14">
                  <a:pos x="T8" y="T9"/>
                </a:cxn>
              </a:cxnLst>
              <a:rect l="T15" t="T16" r="T17" b="T18"/>
              <a:pathLst>
                <a:path w="83" h="183">
                  <a:moveTo>
                    <a:pt x="48" y="146"/>
                  </a:moveTo>
                  <a:cubicBezTo>
                    <a:pt x="48" y="118"/>
                    <a:pt x="32" y="71"/>
                    <a:pt x="0" y="0"/>
                  </a:cubicBezTo>
                  <a:cubicBezTo>
                    <a:pt x="80" y="168"/>
                    <a:pt x="80" y="168"/>
                    <a:pt x="80" y="168"/>
                  </a:cubicBezTo>
                  <a:cubicBezTo>
                    <a:pt x="83" y="177"/>
                    <a:pt x="59" y="180"/>
                    <a:pt x="29" y="183"/>
                  </a:cubicBezTo>
                  <a:cubicBezTo>
                    <a:pt x="34" y="181"/>
                    <a:pt x="48" y="171"/>
                    <a:pt x="48" y="146"/>
                  </a:cubicBezTo>
                  <a:close/>
                </a:path>
              </a:pathLst>
            </a:custGeom>
            <a:solidFill>
              <a:srgbClr val="E7EFF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3" name="Freeform 52"/>
            <p:cNvSpPr>
              <a:spLocks/>
            </p:cNvSpPr>
            <p:nvPr/>
          </p:nvSpPr>
          <p:spPr bwMode="auto">
            <a:xfrm>
              <a:off x="2378" y="2031"/>
              <a:ext cx="121" cy="218"/>
            </a:xfrm>
            <a:custGeom>
              <a:avLst/>
              <a:gdLst>
                <a:gd name="T0" fmla="*/ 197386 w 48"/>
                <a:gd name="T1" fmla="*/ 0 h 82"/>
                <a:gd name="T2" fmla="*/ 8440 w 48"/>
                <a:gd name="T3" fmla="*/ 171989 h 82"/>
                <a:gd name="T4" fmla="*/ 65453 w 48"/>
                <a:gd name="T5" fmla="*/ 544349 h 82"/>
                <a:gd name="T6" fmla="*/ 40835 w 48"/>
                <a:gd name="T7" fmla="*/ 139815 h 82"/>
                <a:gd name="T8" fmla="*/ 197386 w 48"/>
                <a:gd name="T9" fmla="*/ 0 h 82"/>
                <a:gd name="T10" fmla="*/ 0 60000 65536"/>
                <a:gd name="T11" fmla="*/ 0 60000 65536"/>
                <a:gd name="T12" fmla="*/ 0 60000 65536"/>
                <a:gd name="T13" fmla="*/ 0 60000 65536"/>
                <a:gd name="T14" fmla="*/ 0 60000 65536"/>
                <a:gd name="T15" fmla="*/ 0 w 48"/>
                <a:gd name="T16" fmla="*/ 0 h 82"/>
                <a:gd name="T17" fmla="*/ 48 w 48"/>
                <a:gd name="T18" fmla="*/ 82 h 82"/>
              </a:gdLst>
              <a:ahLst/>
              <a:cxnLst>
                <a:cxn ang="T10">
                  <a:pos x="T0" y="T1"/>
                </a:cxn>
                <a:cxn ang="T11">
                  <a:pos x="T2" y="T3"/>
                </a:cxn>
                <a:cxn ang="T12">
                  <a:pos x="T4" y="T5"/>
                </a:cxn>
                <a:cxn ang="T13">
                  <a:pos x="T6" y="T7"/>
                </a:cxn>
                <a:cxn ang="T14">
                  <a:pos x="T8" y="T9"/>
                </a:cxn>
              </a:cxnLst>
              <a:rect l="T15" t="T16" r="T17" b="T18"/>
              <a:pathLst>
                <a:path w="48" h="82">
                  <a:moveTo>
                    <a:pt x="48" y="0"/>
                  </a:moveTo>
                  <a:cubicBezTo>
                    <a:pt x="34" y="2"/>
                    <a:pt x="1" y="15"/>
                    <a:pt x="2" y="26"/>
                  </a:cubicBezTo>
                  <a:cubicBezTo>
                    <a:pt x="2" y="36"/>
                    <a:pt x="13" y="75"/>
                    <a:pt x="16" y="82"/>
                  </a:cubicBezTo>
                  <a:cubicBezTo>
                    <a:pt x="12" y="74"/>
                    <a:pt x="0" y="30"/>
                    <a:pt x="10" y="21"/>
                  </a:cubicBezTo>
                  <a:cubicBezTo>
                    <a:pt x="19" y="12"/>
                    <a:pt x="42" y="1"/>
                    <a:pt x="4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4" name="Freeform 53"/>
            <p:cNvSpPr>
              <a:spLocks/>
            </p:cNvSpPr>
            <p:nvPr/>
          </p:nvSpPr>
          <p:spPr bwMode="auto">
            <a:xfrm>
              <a:off x="3054" y="1092"/>
              <a:ext cx="137" cy="984"/>
            </a:xfrm>
            <a:custGeom>
              <a:avLst/>
              <a:gdLst>
                <a:gd name="T0" fmla="*/ 0 w 55"/>
                <a:gd name="T1" fmla="*/ 61496 h 369"/>
                <a:gd name="T2" fmla="*/ 144009 w 55"/>
                <a:gd name="T3" fmla="*/ 27669 h 369"/>
                <a:gd name="T4" fmla="*/ 202805 w 55"/>
                <a:gd name="T5" fmla="*/ 2516104 h 369"/>
                <a:gd name="T6" fmla="*/ 0 w 55"/>
                <a:gd name="T7" fmla="*/ 61496 h 369"/>
                <a:gd name="T8" fmla="*/ 0 60000 65536"/>
                <a:gd name="T9" fmla="*/ 0 60000 65536"/>
                <a:gd name="T10" fmla="*/ 0 60000 65536"/>
                <a:gd name="T11" fmla="*/ 0 60000 65536"/>
                <a:gd name="T12" fmla="*/ 0 w 55"/>
                <a:gd name="T13" fmla="*/ 0 h 369"/>
                <a:gd name="T14" fmla="*/ 55 w 55"/>
                <a:gd name="T15" fmla="*/ 369 h 369"/>
              </a:gdLst>
              <a:ahLst/>
              <a:cxnLst>
                <a:cxn ang="T8">
                  <a:pos x="T0" y="T1"/>
                </a:cxn>
                <a:cxn ang="T9">
                  <a:pos x="T2" y="T3"/>
                </a:cxn>
                <a:cxn ang="T10">
                  <a:pos x="T4" y="T5"/>
                </a:cxn>
                <a:cxn ang="T11">
                  <a:pos x="T6" y="T7"/>
                </a:cxn>
              </a:cxnLst>
              <a:rect l="T12" t="T13" r="T14" b="T15"/>
              <a:pathLst>
                <a:path w="55" h="369">
                  <a:moveTo>
                    <a:pt x="0" y="9"/>
                  </a:moveTo>
                  <a:cubicBezTo>
                    <a:pt x="39" y="4"/>
                    <a:pt x="39" y="4"/>
                    <a:pt x="39" y="4"/>
                  </a:cubicBezTo>
                  <a:cubicBezTo>
                    <a:pt x="55" y="369"/>
                    <a:pt x="55" y="369"/>
                    <a:pt x="55" y="369"/>
                  </a:cubicBezTo>
                  <a:cubicBezTo>
                    <a:pt x="52" y="349"/>
                    <a:pt x="38" y="0"/>
                    <a:pt x="0" y="9"/>
                  </a:cubicBezTo>
                  <a:close/>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5" name="Freeform 54"/>
            <p:cNvSpPr>
              <a:spLocks/>
            </p:cNvSpPr>
            <p:nvPr/>
          </p:nvSpPr>
          <p:spPr bwMode="auto">
            <a:xfrm>
              <a:off x="3124" y="2145"/>
              <a:ext cx="47" cy="190"/>
            </a:xfrm>
            <a:custGeom>
              <a:avLst/>
              <a:gdLst>
                <a:gd name="T0" fmla="*/ 9625 w 19"/>
                <a:gd name="T1" fmla="*/ 491458 h 71"/>
                <a:gd name="T2" fmla="*/ 0 w 19"/>
                <a:gd name="T3" fmla="*/ 0 h 71"/>
                <a:gd name="T4" fmla="*/ 65755 w 19"/>
                <a:gd name="T5" fmla="*/ 0 h 71"/>
                <a:gd name="T6" fmla="*/ 21118 w 19"/>
                <a:gd name="T7" fmla="*/ 117896 h 71"/>
                <a:gd name="T8" fmla="*/ 9625 w 19"/>
                <a:gd name="T9" fmla="*/ 499149 h 71"/>
                <a:gd name="T10" fmla="*/ 0 60000 65536"/>
                <a:gd name="T11" fmla="*/ 0 60000 65536"/>
                <a:gd name="T12" fmla="*/ 0 60000 65536"/>
                <a:gd name="T13" fmla="*/ 0 60000 65536"/>
                <a:gd name="T14" fmla="*/ 0 60000 65536"/>
                <a:gd name="T15" fmla="*/ 0 w 19"/>
                <a:gd name="T16" fmla="*/ 0 h 71"/>
                <a:gd name="T17" fmla="*/ 19 w 19"/>
                <a:gd name="T18" fmla="*/ 71 h 71"/>
              </a:gdLst>
              <a:ahLst/>
              <a:cxnLst>
                <a:cxn ang="T10">
                  <a:pos x="T0" y="T1"/>
                </a:cxn>
                <a:cxn ang="T11">
                  <a:pos x="T2" y="T3"/>
                </a:cxn>
                <a:cxn ang="T12">
                  <a:pos x="T4" y="T5"/>
                </a:cxn>
                <a:cxn ang="T13">
                  <a:pos x="T6" y="T7"/>
                </a:cxn>
                <a:cxn ang="T14">
                  <a:pos x="T8" y="T9"/>
                </a:cxn>
              </a:cxnLst>
              <a:rect l="T15" t="T16" r="T17" b="T18"/>
              <a:pathLst>
                <a:path w="19" h="71">
                  <a:moveTo>
                    <a:pt x="3" y="70"/>
                  </a:moveTo>
                  <a:cubicBezTo>
                    <a:pt x="0" y="0"/>
                    <a:pt x="0" y="0"/>
                    <a:pt x="0" y="0"/>
                  </a:cubicBezTo>
                  <a:cubicBezTo>
                    <a:pt x="3" y="2"/>
                    <a:pt x="15" y="2"/>
                    <a:pt x="19" y="0"/>
                  </a:cubicBezTo>
                  <a:cubicBezTo>
                    <a:pt x="15" y="2"/>
                    <a:pt x="6" y="6"/>
                    <a:pt x="6" y="17"/>
                  </a:cubicBezTo>
                  <a:cubicBezTo>
                    <a:pt x="5" y="23"/>
                    <a:pt x="3" y="71"/>
                    <a:pt x="3" y="71"/>
                  </a:cubicBezTo>
                </a:path>
              </a:pathLst>
            </a:custGeom>
            <a:solidFill>
              <a:srgbClr val="E9EBE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6" name="Freeform 55"/>
            <p:cNvSpPr>
              <a:spLocks/>
            </p:cNvSpPr>
            <p:nvPr/>
          </p:nvSpPr>
          <p:spPr bwMode="auto">
            <a:xfrm>
              <a:off x="3156" y="2247"/>
              <a:ext cx="43" cy="109"/>
            </a:xfrm>
            <a:custGeom>
              <a:avLst/>
              <a:gdLst>
                <a:gd name="T0" fmla="*/ 58905 w 17"/>
                <a:gd name="T1" fmla="*/ 0 h 41"/>
                <a:gd name="T2" fmla="*/ 66756 w 17"/>
                <a:gd name="T3" fmla="*/ 219654 h 41"/>
                <a:gd name="T4" fmla="*/ 0 w 17"/>
                <a:gd name="T5" fmla="*/ 259114 h 41"/>
                <a:gd name="T6" fmla="*/ 47108 w 17"/>
                <a:gd name="T7" fmla="*/ 212196 h 41"/>
                <a:gd name="T8" fmla="*/ 58905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14" y="0"/>
                  </a:moveTo>
                  <a:cubicBezTo>
                    <a:pt x="16" y="33"/>
                    <a:pt x="16" y="33"/>
                    <a:pt x="16" y="33"/>
                  </a:cubicBezTo>
                  <a:cubicBezTo>
                    <a:pt x="17" y="36"/>
                    <a:pt x="9" y="41"/>
                    <a:pt x="0" y="39"/>
                  </a:cubicBezTo>
                  <a:cubicBezTo>
                    <a:pt x="4" y="39"/>
                    <a:pt x="10" y="35"/>
                    <a:pt x="11" y="32"/>
                  </a:cubicBezTo>
                  <a:cubicBezTo>
                    <a:pt x="13" y="29"/>
                    <a:pt x="15" y="6"/>
                    <a:pt x="14" y="0"/>
                  </a:cubicBezTo>
                  <a:close/>
                </a:path>
              </a:pathLst>
            </a:custGeom>
            <a:solidFill>
              <a:srgbClr val="969D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7" name="Freeform 56"/>
            <p:cNvSpPr>
              <a:spLocks/>
            </p:cNvSpPr>
            <p:nvPr/>
          </p:nvSpPr>
          <p:spPr bwMode="auto">
            <a:xfrm>
              <a:off x="2949" y="1271"/>
              <a:ext cx="40" cy="706"/>
            </a:xfrm>
            <a:custGeom>
              <a:avLst/>
              <a:gdLst>
                <a:gd name="T0" fmla="*/ 0 w 16"/>
                <a:gd name="T1" fmla="*/ 0 h 265"/>
                <a:gd name="T2" fmla="*/ 61013 w 16"/>
                <a:gd name="T3" fmla="*/ 1791716 h 265"/>
                <a:gd name="T4" fmla="*/ 0 w 16"/>
                <a:gd name="T5" fmla="*/ 0 h 265"/>
                <a:gd name="T6" fmla="*/ 0 60000 65536"/>
                <a:gd name="T7" fmla="*/ 0 60000 65536"/>
                <a:gd name="T8" fmla="*/ 0 60000 65536"/>
                <a:gd name="T9" fmla="*/ 0 w 16"/>
                <a:gd name="T10" fmla="*/ 0 h 265"/>
                <a:gd name="T11" fmla="*/ 16 w 16"/>
                <a:gd name="T12" fmla="*/ 265 h 265"/>
              </a:gdLst>
              <a:ahLst/>
              <a:cxnLst>
                <a:cxn ang="T6">
                  <a:pos x="T0" y="T1"/>
                </a:cxn>
                <a:cxn ang="T7">
                  <a:pos x="T2" y="T3"/>
                </a:cxn>
                <a:cxn ang="T8">
                  <a:pos x="T4" y="T5"/>
                </a:cxn>
              </a:cxnLst>
              <a:rect l="T9" t="T10" r="T11" b="T12"/>
              <a:pathLst>
                <a:path w="16" h="265">
                  <a:moveTo>
                    <a:pt x="0" y="0"/>
                  </a:moveTo>
                  <a:cubicBezTo>
                    <a:pt x="16" y="265"/>
                    <a:pt x="16" y="265"/>
                    <a:pt x="16" y="265"/>
                  </a:cubicBezTo>
                  <a:cubicBezTo>
                    <a:pt x="16" y="250"/>
                    <a:pt x="7" y="26"/>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8" name="Freeform 57"/>
            <p:cNvSpPr>
              <a:spLocks/>
            </p:cNvSpPr>
            <p:nvPr/>
          </p:nvSpPr>
          <p:spPr bwMode="auto">
            <a:xfrm>
              <a:off x="3056" y="1228"/>
              <a:ext cx="38" cy="747"/>
            </a:xfrm>
            <a:custGeom>
              <a:avLst/>
              <a:gdLst>
                <a:gd name="T0" fmla="*/ 38795 w 15"/>
                <a:gd name="T1" fmla="*/ 629121 h 280"/>
                <a:gd name="T2" fmla="*/ 0 w 15"/>
                <a:gd name="T3" fmla="*/ 0 h 280"/>
                <a:gd name="T4" fmla="*/ 64299 w 15"/>
                <a:gd name="T5" fmla="*/ 1917103 h 280"/>
                <a:gd name="T6" fmla="*/ 38795 w 15"/>
                <a:gd name="T7" fmla="*/ 629121 h 280"/>
                <a:gd name="T8" fmla="*/ 0 60000 65536"/>
                <a:gd name="T9" fmla="*/ 0 60000 65536"/>
                <a:gd name="T10" fmla="*/ 0 60000 65536"/>
                <a:gd name="T11" fmla="*/ 0 60000 65536"/>
                <a:gd name="T12" fmla="*/ 0 w 15"/>
                <a:gd name="T13" fmla="*/ 0 h 280"/>
                <a:gd name="T14" fmla="*/ 15 w 15"/>
                <a:gd name="T15" fmla="*/ 280 h 280"/>
              </a:gdLst>
              <a:ahLst/>
              <a:cxnLst>
                <a:cxn ang="T8">
                  <a:pos x="T0" y="T1"/>
                </a:cxn>
                <a:cxn ang="T9">
                  <a:pos x="T2" y="T3"/>
                </a:cxn>
                <a:cxn ang="T10">
                  <a:pos x="T4" y="T5"/>
                </a:cxn>
                <a:cxn ang="T11">
                  <a:pos x="T6" y="T7"/>
                </a:cxn>
              </a:cxnLst>
              <a:rect l="T12" t="T13" r="T14" b="T15"/>
              <a:pathLst>
                <a:path w="15" h="280">
                  <a:moveTo>
                    <a:pt x="9" y="92"/>
                  </a:moveTo>
                  <a:cubicBezTo>
                    <a:pt x="7" y="57"/>
                    <a:pt x="3" y="19"/>
                    <a:pt x="0" y="0"/>
                  </a:cubicBezTo>
                  <a:cubicBezTo>
                    <a:pt x="15" y="280"/>
                    <a:pt x="15" y="280"/>
                    <a:pt x="15" y="280"/>
                  </a:cubicBezTo>
                  <a:cubicBezTo>
                    <a:pt x="15" y="280"/>
                    <a:pt x="15" y="179"/>
                    <a:pt x="9" y="92"/>
                  </a:cubicBezTo>
                  <a:close/>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29" name="Freeform 58"/>
            <p:cNvSpPr>
              <a:spLocks/>
            </p:cNvSpPr>
            <p:nvPr/>
          </p:nvSpPr>
          <p:spPr bwMode="auto">
            <a:xfrm>
              <a:off x="3244" y="2231"/>
              <a:ext cx="35" cy="146"/>
            </a:xfrm>
            <a:custGeom>
              <a:avLst/>
              <a:gdLst>
                <a:gd name="T0" fmla="*/ 20313 w 14"/>
                <a:gd name="T1" fmla="*/ 360400 h 55"/>
                <a:gd name="T2" fmla="*/ 15358 w 14"/>
                <a:gd name="T3" fmla="*/ 0 h 55"/>
                <a:gd name="T4" fmla="*/ 50783 w 14"/>
                <a:gd name="T5" fmla="*/ 143152 h 55"/>
                <a:gd name="T6" fmla="*/ 22738 w 14"/>
                <a:gd name="T7" fmla="*/ 308304 h 55"/>
                <a:gd name="T8" fmla="*/ 0 60000 65536"/>
                <a:gd name="T9" fmla="*/ 0 60000 65536"/>
                <a:gd name="T10" fmla="*/ 0 60000 65536"/>
                <a:gd name="T11" fmla="*/ 0 60000 65536"/>
                <a:gd name="T12" fmla="*/ 0 w 14"/>
                <a:gd name="T13" fmla="*/ 0 h 55"/>
                <a:gd name="T14" fmla="*/ 14 w 14"/>
                <a:gd name="T15" fmla="*/ 55 h 55"/>
              </a:gdLst>
              <a:ahLst/>
              <a:cxnLst>
                <a:cxn ang="T8">
                  <a:pos x="T0" y="T1"/>
                </a:cxn>
                <a:cxn ang="T9">
                  <a:pos x="T2" y="T3"/>
                </a:cxn>
                <a:cxn ang="T10">
                  <a:pos x="T4" y="T5"/>
                </a:cxn>
                <a:cxn ang="T11">
                  <a:pos x="T6" y="T7"/>
                </a:cxn>
              </a:cxnLst>
              <a:rect l="T12" t="T13" r="T14" b="T15"/>
              <a:pathLst>
                <a:path w="14" h="55">
                  <a:moveTo>
                    <a:pt x="5" y="55"/>
                  </a:moveTo>
                  <a:cubicBezTo>
                    <a:pt x="5" y="39"/>
                    <a:pt x="0" y="16"/>
                    <a:pt x="4" y="0"/>
                  </a:cubicBezTo>
                  <a:cubicBezTo>
                    <a:pt x="5" y="3"/>
                    <a:pt x="13" y="15"/>
                    <a:pt x="13" y="22"/>
                  </a:cubicBezTo>
                  <a:cubicBezTo>
                    <a:pt x="14" y="31"/>
                    <a:pt x="7" y="38"/>
                    <a:pt x="6" y="47"/>
                  </a:cubicBezTo>
                </a:path>
              </a:pathLst>
            </a:custGeom>
            <a:solidFill>
              <a:srgbClr val="CFDE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30" name="Freeform 59"/>
            <p:cNvSpPr>
              <a:spLocks/>
            </p:cNvSpPr>
            <p:nvPr/>
          </p:nvSpPr>
          <p:spPr bwMode="auto">
            <a:xfrm>
              <a:off x="3009" y="2663"/>
              <a:ext cx="152" cy="386"/>
            </a:xfrm>
            <a:custGeom>
              <a:avLst/>
              <a:gdLst>
                <a:gd name="T0" fmla="*/ 225949 w 61"/>
                <a:gd name="T1" fmla="*/ 974062 h 145"/>
                <a:gd name="T2" fmla="*/ 2893 w 61"/>
                <a:gd name="T3" fmla="*/ 0 h 145"/>
                <a:gd name="T4" fmla="*/ 225949 w 61"/>
                <a:gd name="T5" fmla="*/ 974062 h 145"/>
                <a:gd name="T6" fmla="*/ 0 60000 65536"/>
                <a:gd name="T7" fmla="*/ 0 60000 65536"/>
                <a:gd name="T8" fmla="*/ 0 60000 65536"/>
                <a:gd name="T9" fmla="*/ 0 w 61"/>
                <a:gd name="T10" fmla="*/ 0 h 145"/>
                <a:gd name="T11" fmla="*/ 61 w 61"/>
                <a:gd name="T12" fmla="*/ 145 h 145"/>
              </a:gdLst>
              <a:ahLst/>
              <a:cxnLst>
                <a:cxn ang="T6">
                  <a:pos x="T0" y="T1"/>
                </a:cxn>
                <a:cxn ang="T7">
                  <a:pos x="T2" y="T3"/>
                </a:cxn>
                <a:cxn ang="T8">
                  <a:pos x="T4" y="T5"/>
                </a:cxn>
              </a:cxnLst>
              <a:rect l="T9" t="T10" r="T11" b="T12"/>
              <a:pathLst>
                <a:path w="61" h="145">
                  <a:moveTo>
                    <a:pt x="61" y="145"/>
                  </a:moveTo>
                  <a:cubicBezTo>
                    <a:pt x="1" y="0"/>
                    <a:pt x="1" y="0"/>
                    <a:pt x="1" y="0"/>
                  </a:cubicBezTo>
                  <a:cubicBezTo>
                    <a:pt x="0" y="19"/>
                    <a:pt x="46" y="125"/>
                    <a:pt x="61" y="1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54331" name="Freeform 60"/>
            <p:cNvSpPr>
              <a:spLocks/>
            </p:cNvSpPr>
            <p:nvPr/>
          </p:nvSpPr>
          <p:spPr bwMode="auto">
            <a:xfrm>
              <a:off x="3121" y="2340"/>
              <a:ext cx="85" cy="56"/>
            </a:xfrm>
            <a:custGeom>
              <a:avLst/>
              <a:gdLst>
                <a:gd name="T0" fmla="*/ 129375 w 34"/>
                <a:gd name="T1" fmla="*/ 0 h 21"/>
                <a:gd name="T2" fmla="*/ 65238 w 34"/>
                <a:gd name="T3" fmla="*/ 61496 h 21"/>
                <a:gd name="T4" fmla="*/ 0 w 34"/>
                <a:gd name="T5" fmla="*/ 0 h 21"/>
                <a:gd name="T6" fmla="*/ 0 w 34"/>
                <a:gd name="T7" fmla="*/ 81557 h 21"/>
                <a:gd name="T8" fmla="*/ 65238 w 34"/>
                <a:gd name="T9" fmla="*/ 142813 h 21"/>
                <a:gd name="T10" fmla="*/ 129375 w 34"/>
                <a:gd name="T11" fmla="*/ 81557 h 21"/>
                <a:gd name="T12" fmla="*/ 129375 w 34"/>
                <a:gd name="T13" fmla="*/ 0 h 21"/>
                <a:gd name="T14" fmla="*/ 0 60000 65536"/>
                <a:gd name="T15" fmla="*/ 0 60000 65536"/>
                <a:gd name="T16" fmla="*/ 0 60000 65536"/>
                <a:gd name="T17" fmla="*/ 0 60000 65536"/>
                <a:gd name="T18" fmla="*/ 0 60000 65536"/>
                <a:gd name="T19" fmla="*/ 0 60000 65536"/>
                <a:gd name="T20" fmla="*/ 0 60000 65536"/>
                <a:gd name="T21" fmla="*/ 0 w 34"/>
                <a:gd name="T22" fmla="*/ 0 h 21"/>
                <a:gd name="T23" fmla="*/ 34 w 3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1">
                  <a:moveTo>
                    <a:pt x="34" y="0"/>
                  </a:moveTo>
                  <a:cubicBezTo>
                    <a:pt x="34" y="5"/>
                    <a:pt x="26" y="9"/>
                    <a:pt x="17" y="9"/>
                  </a:cubicBezTo>
                  <a:cubicBezTo>
                    <a:pt x="8" y="9"/>
                    <a:pt x="0" y="5"/>
                    <a:pt x="0" y="0"/>
                  </a:cubicBezTo>
                  <a:cubicBezTo>
                    <a:pt x="0" y="12"/>
                    <a:pt x="0" y="12"/>
                    <a:pt x="0" y="12"/>
                  </a:cubicBezTo>
                  <a:cubicBezTo>
                    <a:pt x="0" y="17"/>
                    <a:pt x="8" y="21"/>
                    <a:pt x="17" y="21"/>
                  </a:cubicBezTo>
                  <a:cubicBezTo>
                    <a:pt x="26" y="21"/>
                    <a:pt x="34" y="17"/>
                    <a:pt x="34" y="12"/>
                  </a:cubicBezTo>
                  <a:lnTo>
                    <a:pt x="34" y="0"/>
                  </a:ln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32" name="Freeform 61"/>
            <p:cNvSpPr>
              <a:spLocks/>
            </p:cNvSpPr>
            <p:nvPr/>
          </p:nvSpPr>
          <p:spPr bwMode="auto">
            <a:xfrm>
              <a:off x="2826" y="1071"/>
              <a:ext cx="418" cy="1304"/>
            </a:xfrm>
            <a:custGeom>
              <a:avLst/>
              <a:gdLst>
                <a:gd name="T0" fmla="*/ 418 w 418"/>
                <a:gd name="T1" fmla="*/ 1304 h 1304"/>
                <a:gd name="T2" fmla="*/ 363 w 418"/>
                <a:gd name="T3" fmla="*/ 0 h 1304"/>
                <a:gd name="T4" fmla="*/ 0 w 418"/>
                <a:gd name="T5" fmla="*/ 53 h 1304"/>
                <a:gd name="T6" fmla="*/ 75 w 418"/>
                <a:gd name="T7" fmla="*/ 1266 h 1304"/>
                <a:gd name="T8" fmla="*/ 0 60000 65536"/>
                <a:gd name="T9" fmla="*/ 0 60000 65536"/>
                <a:gd name="T10" fmla="*/ 0 60000 65536"/>
                <a:gd name="T11" fmla="*/ 0 60000 65536"/>
                <a:gd name="T12" fmla="*/ 0 w 418"/>
                <a:gd name="T13" fmla="*/ 0 h 1304"/>
                <a:gd name="T14" fmla="*/ 418 w 418"/>
                <a:gd name="T15" fmla="*/ 1304 h 1304"/>
              </a:gdLst>
              <a:ahLst/>
              <a:cxnLst>
                <a:cxn ang="T8">
                  <a:pos x="T0" y="T1"/>
                </a:cxn>
                <a:cxn ang="T9">
                  <a:pos x="T2" y="T3"/>
                </a:cxn>
                <a:cxn ang="T10">
                  <a:pos x="T4" y="T5"/>
                </a:cxn>
                <a:cxn ang="T11">
                  <a:pos x="T6" y="T7"/>
                </a:cxn>
              </a:cxnLst>
              <a:rect l="T12" t="T13" r="T14" b="T15"/>
              <a:pathLst>
                <a:path w="418" h="1304">
                  <a:moveTo>
                    <a:pt x="418" y="1304"/>
                  </a:moveTo>
                  <a:lnTo>
                    <a:pt x="363" y="0"/>
                  </a:lnTo>
                  <a:lnTo>
                    <a:pt x="0" y="53"/>
                  </a:lnTo>
                  <a:lnTo>
                    <a:pt x="75" y="1266"/>
                  </a:ln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33" name="Line 62"/>
            <p:cNvSpPr>
              <a:spLocks noChangeShapeType="1"/>
            </p:cNvSpPr>
            <p:nvPr/>
          </p:nvSpPr>
          <p:spPr bwMode="auto">
            <a:xfrm flipH="1" flipV="1">
              <a:off x="3151" y="1103"/>
              <a:ext cx="40" cy="1018"/>
            </a:xfrm>
            <a:prstGeom prst="line">
              <a:avLst/>
            </a:prstGeom>
            <a:noFill/>
            <a:ln w="7938" cap="rnd">
              <a:solidFill>
                <a:srgbClr val="333333"/>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34" name="Freeform 63"/>
            <p:cNvSpPr>
              <a:spLocks/>
            </p:cNvSpPr>
            <p:nvPr/>
          </p:nvSpPr>
          <p:spPr bwMode="auto">
            <a:xfrm>
              <a:off x="2861" y="1217"/>
              <a:ext cx="138" cy="1206"/>
            </a:xfrm>
            <a:custGeom>
              <a:avLst/>
              <a:gdLst>
                <a:gd name="T0" fmla="*/ 138 w 138"/>
                <a:gd name="T1" fmla="*/ 1206 h 1206"/>
                <a:gd name="T2" fmla="*/ 73 w 138"/>
                <a:gd name="T3" fmla="*/ 11 h 1206"/>
                <a:gd name="T4" fmla="*/ 0 w 138"/>
                <a:gd name="T5" fmla="*/ 0 h 1206"/>
                <a:gd name="T6" fmla="*/ 75 w 138"/>
                <a:gd name="T7" fmla="*/ 1179 h 1206"/>
                <a:gd name="T8" fmla="*/ 138 w 138"/>
                <a:gd name="T9" fmla="*/ 1206 h 1206"/>
                <a:gd name="T10" fmla="*/ 0 60000 65536"/>
                <a:gd name="T11" fmla="*/ 0 60000 65536"/>
                <a:gd name="T12" fmla="*/ 0 60000 65536"/>
                <a:gd name="T13" fmla="*/ 0 60000 65536"/>
                <a:gd name="T14" fmla="*/ 0 60000 65536"/>
                <a:gd name="T15" fmla="*/ 0 w 138"/>
                <a:gd name="T16" fmla="*/ 0 h 1206"/>
                <a:gd name="T17" fmla="*/ 138 w 138"/>
                <a:gd name="T18" fmla="*/ 1206 h 1206"/>
              </a:gdLst>
              <a:ahLst/>
              <a:cxnLst>
                <a:cxn ang="T10">
                  <a:pos x="T0" y="T1"/>
                </a:cxn>
                <a:cxn ang="T11">
                  <a:pos x="T2" y="T3"/>
                </a:cxn>
                <a:cxn ang="T12">
                  <a:pos x="T4" y="T5"/>
                </a:cxn>
                <a:cxn ang="T13">
                  <a:pos x="T6" y="T7"/>
                </a:cxn>
                <a:cxn ang="T14">
                  <a:pos x="T8" y="T9"/>
                </a:cxn>
              </a:cxnLst>
              <a:rect l="T15" t="T16" r="T17" b="T18"/>
              <a:pathLst>
                <a:path w="138" h="1206">
                  <a:moveTo>
                    <a:pt x="138" y="1206"/>
                  </a:moveTo>
                  <a:lnTo>
                    <a:pt x="73" y="11"/>
                  </a:lnTo>
                  <a:lnTo>
                    <a:pt x="0" y="0"/>
                  </a:lnTo>
                  <a:lnTo>
                    <a:pt x="75" y="1179"/>
                  </a:lnTo>
                  <a:lnTo>
                    <a:pt x="138" y="1206"/>
                  </a:ln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35" name="Freeform 64"/>
            <p:cNvSpPr>
              <a:spLocks/>
            </p:cNvSpPr>
            <p:nvPr/>
          </p:nvSpPr>
          <p:spPr bwMode="auto">
            <a:xfrm>
              <a:off x="2984" y="1191"/>
              <a:ext cx="117" cy="1226"/>
            </a:xfrm>
            <a:custGeom>
              <a:avLst/>
              <a:gdLst>
                <a:gd name="T0" fmla="*/ 117 w 117"/>
                <a:gd name="T1" fmla="*/ 1181 h 1226"/>
                <a:gd name="T2" fmla="*/ 57 w 117"/>
                <a:gd name="T3" fmla="*/ 0 h 1226"/>
                <a:gd name="T4" fmla="*/ 0 w 117"/>
                <a:gd name="T5" fmla="*/ 34 h 1226"/>
                <a:gd name="T6" fmla="*/ 67 w 117"/>
                <a:gd name="T7" fmla="*/ 1226 h 1226"/>
                <a:gd name="T8" fmla="*/ 117 w 117"/>
                <a:gd name="T9" fmla="*/ 1181 h 1226"/>
                <a:gd name="T10" fmla="*/ 0 60000 65536"/>
                <a:gd name="T11" fmla="*/ 0 60000 65536"/>
                <a:gd name="T12" fmla="*/ 0 60000 65536"/>
                <a:gd name="T13" fmla="*/ 0 60000 65536"/>
                <a:gd name="T14" fmla="*/ 0 60000 65536"/>
                <a:gd name="T15" fmla="*/ 0 w 117"/>
                <a:gd name="T16" fmla="*/ 0 h 1226"/>
                <a:gd name="T17" fmla="*/ 117 w 117"/>
                <a:gd name="T18" fmla="*/ 1226 h 1226"/>
              </a:gdLst>
              <a:ahLst/>
              <a:cxnLst>
                <a:cxn ang="T10">
                  <a:pos x="T0" y="T1"/>
                </a:cxn>
                <a:cxn ang="T11">
                  <a:pos x="T2" y="T3"/>
                </a:cxn>
                <a:cxn ang="T12">
                  <a:pos x="T4" y="T5"/>
                </a:cxn>
                <a:cxn ang="T13">
                  <a:pos x="T6" y="T7"/>
                </a:cxn>
                <a:cxn ang="T14">
                  <a:pos x="T8" y="T9"/>
                </a:cxn>
              </a:cxnLst>
              <a:rect l="T15" t="T16" r="T17" b="T18"/>
              <a:pathLst>
                <a:path w="117" h="1226">
                  <a:moveTo>
                    <a:pt x="117" y="1181"/>
                  </a:moveTo>
                  <a:lnTo>
                    <a:pt x="57" y="0"/>
                  </a:lnTo>
                  <a:lnTo>
                    <a:pt x="0" y="34"/>
                  </a:lnTo>
                  <a:lnTo>
                    <a:pt x="67" y="1226"/>
                  </a:lnTo>
                  <a:lnTo>
                    <a:pt x="117" y="1181"/>
                  </a:ln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36" name="Freeform 65"/>
            <p:cNvSpPr>
              <a:spLocks/>
            </p:cNvSpPr>
            <p:nvPr/>
          </p:nvSpPr>
          <p:spPr bwMode="auto">
            <a:xfrm>
              <a:off x="2934" y="1225"/>
              <a:ext cx="112" cy="1120"/>
            </a:xfrm>
            <a:custGeom>
              <a:avLst/>
              <a:gdLst>
                <a:gd name="T0" fmla="*/ 112 w 112"/>
                <a:gd name="T1" fmla="*/ 1120 h 1120"/>
                <a:gd name="T2" fmla="*/ 50 w 112"/>
                <a:gd name="T3" fmla="*/ 0 h 1120"/>
                <a:gd name="T4" fmla="*/ 50 w 112"/>
                <a:gd name="T5" fmla="*/ 0 h 1120"/>
                <a:gd name="T6" fmla="*/ 0 w 112"/>
                <a:gd name="T7" fmla="*/ 3 h 1120"/>
                <a:gd name="T8" fmla="*/ 62 w 112"/>
                <a:gd name="T9" fmla="*/ 1120 h 1120"/>
                <a:gd name="T10" fmla="*/ 0 60000 65536"/>
                <a:gd name="T11" fmla="*/ 0 60000 65536"/>
                <a:gd name="T12" fmla="*/ 0 60000 65536"/>
                <a:gd name="T13" fmla="*/ 0 60000 65536"/>
                <a:gd name="T14" fmla="*/ 0 60000 65536"/>
                <a:gd name="T15" fmla="*/ 0 w 112"/>
                <a:gd name="T16" fmla="*/ 0 h 1120"/>
                <a:gd name="T17" fmla="*/ 112 w 112"/>
                <a:gd name="T18" fmla="*/ 1120 h 1120"/>
              </a:gdLst>
              <a:ahLst/>
              <a:cxnLst>
                <a:cxn ang="T10">
                  <a:pos x="T0" y="T1"/>
                </a:cxn>
                <a:cxn ang="T11">
                  <a:pos x="T2" y="T3"/>
                </a:cxn>
                <a:cxn ang="T12">
                  <a:pos x="T4" y="T5"/>
                </a:cxn>
                <a:cxn ang="T13">
                  <a:pos x="T6" y="T7"/>
                </a:cxn>
                <a:cxn ang="T14">
                  <a:pos x="T8" y="T9"/>
                </a:cxn>
              </a:cxnLst>
              <a:rect l="T15" t="T16" r="T17" b="T18"/>
              <a:pathLst>
                <a:path w="112" h="1120">
                  <a:moveTo>
                    <a:pt x="112" y="1120"/>
                  </a:moveTo>
                  <a:lnTo>
                    <a:pt x="50" y="0"/>
                  </a:lnTo>
                  <a:lnTo>
                    <a:pt x="0" y="3"/>
                  </a:lnTo>
                  <a:lnTo>
                    <a:pt x="62" y="1120"/>
                  </a:ln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37" name="Freeform 66"/>
            <p:cNvSpPr>
              <a:spLocks/>
            </p:cNvSpPr>
            <p:nvPr/>
          </p:nvSpPr>
          <p:spPr bwMode="auto">
            <a:xfrm>
              <a:off x="2981" y="1183"/>
              <a:ext cx="60" cy="8"/>
            </a:xfrm>
            <a:custGeom>
              <a:avLst/>
              <a:gdLst>
                <a:gd name="T0" fmla="*/ 0 w 60"/>
                <a:gd name="T1" fmla="*/ 8 h 8"/>
                <a:gd name="T2" fmla="*/ 55 w 60"/>
                <a:gd name="T3" fmla="*/ 0 h 8"/>
                <a:gd name="T4" fmla="*/ 60 w 60"/>
                <a:gd name="T5" fmla="*/ 8 h 8"/>
                <a:gd name="T6" fmla="*/ 0 60000 65536"/>
                <a:gd name="T7" fmla="*/ 0 60000 65536"/>
                <a:gd name="T8" fmla="*/ 0 60000 65536"/>
                <a:gd name="T9" fmla="*/ 0 w 60"/>
                <a:gd name="T10" fmla="*/ 0 h 8"/>
                <a:gd name="T11" fmla="*/ 60 w 60"/>
                <a:gd name="T12" fmla="*/ 8 h 8"/>
              </a:gdLst>
              <a:ahLst/>
              <a:cxnLst>
                <a:cxn ang="T6">
                  <a:pos x="T0" y="T1"/>
                </a:cxn>
                <a:cxn ang="T7">
                  <a:pos x="T2" y="T3"/>
                </a:cxn>
                <a:cxn ang="T8">
                  <a:pos x="T4" y="T5"/>
                </a:cxn>
              </a:cxnLst>
              <a:rect l="T9" t="T10" r="T11" b="T12"/>
              <a:pathLst>
                <a:path w="60" h="8">
                  <a:moveTo>
                    <a:pt x="0" y="8"/>
                  </a:moveTo>
                  <a:lnTo>
                    <a:pt x="55" y="0"/>
                  </a:lnTo>
                  <a:lnTo>
                    <a:pt x="60" y="8"/>
                  </a:ln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38" name="Freeform 67"/>
            <p:cNvSpPr>
              <a:spLocks/>
            </p:cNvSpPr>
            <p:nvPr/>
          </p:nvSpPr>
          <p:spPr bwMode="auto">
            <a:xfrm>
              <a:off x="2861" y="1199"/>
              <a:ext cx="68" cy="18"/>
            </a:xfrm>
            <a:custGeom>
              <a:avLst/>
              <a:gdLst>
                <a:gd name="T0" fmla="*/ 0 w 68"/>
                <a:gd name="T1" fmla="*/ 18 h 18"/>
                <a:gd name="T2" fmla="*/ 3 w 68"/>
                <a:gd name="T3" fmla="*/ 10 h 18"/>
                <a:gd name="T4" fmla="*/ 68 w 68"/>
                <a:gd name="T5" fmla="*/ 0 h 18"/>
                <a:gd name="T6" fmla="*/ 0 60000 65536"/>
                <a:gd name="T7" fmla="*/ 0 60000 65536"/>
                <a:gd name="T8" fmla="*/ 0 60000 65536"/>
                <a:gd name="T9" fmla="*/ 0 w 68"/>
                <a:gd name="T10" fmla="*/ 0 h 18"/>
                <a:gd name="T11" fmla="*/ 68 w 68"/>
                <a:gd name="T12" fmla="*/ 18 h 18"/>
              </a:gdLst>
              <a:ahLst/>
              <a:cxnLst>
                <a:cxn ang="T6">
                  <a:pos x="T0" y="T1"/>
                </a:cxn>
                <a:cxn ang="T7">
                  <a:pos x="T2" y="T3"/>
                </a:cxn>
                <a:cxn ang="T8">
                  <a:pos x="T4" y="T5"/>
                </a:cxn>
              </a:cxnLst>
              <a:rect l="T9" t="T10" r="T11" b="T12"/>
              <a:pathLst>
                <a:path w="68" h="18">
                  <a:moveTo>
                    <a:pt x="0" y="18"/>
                  </a:moveTo>
                  <a:lnTo>
                    <a:pt x="3" y="10"/>
                  </a:lnTo>
                  <a:lnTo>
                    <a:pt x="68" y="0"/>
                  </a:ln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39" name="Line 68"/>
            <p:cNvSpPr>
              <a:spLocks noChangeShapeType="1"/>
            </p:cNvSpPr>
            <p:nvPr/>
          </p:nvSpPr>
          <p:spPr bwMode="auto">
            <a:xfrm>
              <a:off x="2956" y="2340"/>
              <a:ext cx="38" cy="3"/>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0" name="Line 69"/>
            <p:cNvSpPr>
              <a:spLocks noChangeShapeType="1"/>
            </p:cNvSpPr>
            <p:nvPr/>
          </p:nvSpPr>
          <p:spPr bwMode="auto">
            <a:xfrm>
              <a:off x="2951" y="2271"/>
              <a:ext cx="38" cy="1"/>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1" name="Line 70"/>
            <p:cNvSpPr>
              <a:spLocks noChangeShapeType="1"/>
            </p:cNvSpPr>
            <p:nvPr/>
          </p:nvSpPr>
          <p:spPr bwMode="auto">
            <a:xfrm>
              <a:off x="2949" y="2199"/>
              <a:ext cx="37" cy="2"/>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2" name="Line 71"/>
            <p:cNvSpPr>
              <a:spLocks noChangeShapeType="1"/>
            </p:cNvSpPr>
            <p:nvPr/>
          </p:nvSpPr>
          <p:spPr bwMode="auto">
            <a:xfrm>
              <a:off x="2944" y="2127"/>
              <a:ext cx="37" cy="2"/>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3" name="Line 72"/>
            <p:cNvSpPr>
              <a:spLocks noChangeShapeType="1"/>
            </p:cNvSpPr>
            <p:nvPr/>
          </p:nvSpPr>
          <p:spPr bwMode="auto">
            <a:xfrm>
              <a:off x="2939" y="2055"/>
              <a:ext cx="37" cy="2"/>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4" name="Line 73"/>
            <p:cNvSpPr>
              <a:spLocks noChangeShapeType="1"/>
            </p:cNvSpPr>
            <p:nvPr/>
          </p:nvSpPr>
          <p:spPr bwMode="auto">
            <a:xfrm>
              <a:off x="2936" y="1985"/>
              <a:ext cx="38" cy="1"/>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5" name="Line 74"/>
            <p:cNvSpPr>
              <a:spLocks noChangeShapeType="1"/>
            </p:cNvSpPr>
            <p:nvPr/>
          </p:nvSpPr>
          <p:spPr bwMode="auto">
            <a:xfrm>
              <a:off x="2931" y="1913"/>
              <a:ext cx="38" cy="3"/>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6" name="Line 75"/>
            <p:cNvSpPr>
              <a:spLocks noChangeShapeType="1"/>
            </p:cNvSpPr>
            <p:nvPr/>
          </p:nvSpPr>
          <p:spPr bwMode="auto">
            <a:xfrm>
              <a:off x="2926" y="1841"/>
              <a:ext cx="38" cy="3"/>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7" name="Line 76"/>
            <p:cNvSpPr>
              <a:spLocks noChangeShapeType="1"/>
            </p:cNvSpPr>
            <p:nvPr/>
          </p:nvSpPr>
          <p:spPr bwMode="auto">
            <a:xfrm>
              <a:off x="2921" y="1772"/>
              <a:ext cx="40" cy="1"/>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8" name="Line 77"/>
            <p:cNvSpPr>
              <a:spLocks noChangeShapeType="1"/>
            </p:cNvSpPr>
            <p:nvPr/>
          </p:nvSpPr>
          <p:spPr bwMode="auto">
            <a:xfrm>
              <a:off x="2919" y="1700"/>
              <a:ext cx="37" cy="3"/>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49" name="Line 78"/>
            <p:cNvSpPr>
              <a:spLocks noChangeShapeType="1"/>
            </p:cNvSpPr>
            <p:nvPr/>
          </p:nvSpPr>
          <p:spPr bwMode="auto">
            <a:xfrm>
              <a:off x="2914" y="1628"/>
              <a:ext cx="37" cy="3"/>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0" name="Line 79"/>
            <p:cNvSpPr>
              <a:spLocks noChangeShapeType="1"/>
            </p:cNvSpPr>
            <p:nvPr/>
          </p:nvSpPr>
          <p:spPr bwMode="auto">
            <a:xfrm>
              <a:off x="2909" y="1556"/>
              <a:ext cx="37" cy="3"/>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1" name="Line 80"/>
            <p:cNvSpPr>
              <a:spLocks noChangeShapeType="1"/>
            </p:cNvSpPr>
            <p:nvPr/>
          </p:nvSpPr>
          <p:spPr bwMode="auto">
            <a:xfrm>
              <a:off x="2906" y="1487"/>
              <a:ext cx="38" cy="1"/>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2" name="Line 81"/>
            <p:cNvSpPr>
              <a:spLocks noChangeShapeType="1"/>
            </p:cNvSpPr>
            <p:nvPr/>
          </p:nvSpPr>
          <p:spPr bwMode="auto">
            <a:xfrm>
              <a:off x="2901" y="1415"/>
              <a:ext cx="38" cy="2"/>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3" name="Line 82"/>
            <p:cNvSpPr>
              <a:spLocks noChangeShapeType="1"/>
            </p:cNvSpPr>
            <p:nvPr/>
          </p:nvSpPr>
          <p:spPr bwMode="auto">
            <a:xfrm>
              <a:off x="2896" y="1343"/>
              <a:ext cx="38" cy="2"/>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4" name="Line 83"/>
            <p:cNvSpPr>
              <a:spLocks noChangeShapeType="1"/>
            </p:cNvSpPr>
            <p:nvPr/>
          </p:nvSpPr>
          <p:spPr bwMode="auto">
            <a:xfrm>
              <a:off x="2894" y="1271"/>
              <a:ext cx="37" cy="2"/>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5" name="Line 84"/>
            <p:cNvSpPr>
              <a:spLocks noChangeShapeType="1"/>
            </p:cNvSpPr>
            <p:nvPr/>
          </p:nvSpPr>
          <p:spPr bwMode="auto">
            <a:xfrm flipH="1">
              <a:off x="3054" y="2313"/>
              <a:ext cx="25" cy="22"/>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6" name="Line 85"/>
            <p:cNvSpPr>
              <a:spLocks noChangeShapeType="1"/>
            </p:cNvSpPr>
            <p:nvPr/>
          </p:nvSpPr>
          <p:spPr bwMode="auto">
            <a:xfrm flipH="1">
              <a:off x="3051" y="2241"/>
              <a:ext cx="25" cy="24"/>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7" name="Line 86"/>
            <p:cNvSpPr>
              <a:spLocks noChangeShapeType="1"/>
            </p:cNvSpPr>
            <p:nvPr/>
          </p:nvSpPr>
          <p:spPr bwMode="auto">
            <a:xfrm flipH="1">
              <a:off x="3046" y="2172"/>
              <a:ext cx="25" cy="21"/>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8" name="Line 87"/>
            <p:cNvSpPr>
              <a:spLocks noChangeShapeType="1"/>
            </p:cNvSpPr>
            <p:nvPr/>
          </p:nvSpPr>
          <p:spPr bwMode="auto">
            <a:xfrm flipH="1">
              <a:off x="3044" y="2100"/>
              <a:ext cx="25" cy="21"/>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59" name="Line 88"/>
            <p:cNvSpPr>
              <a:spLocks noChangeShapeType="1"/>
            </p:cNvSpPr>
            <p:nvPr/>
          </p:nvSpPr>
          <p:spPr bwMode="auto">
            <a:xfrm flipH="1">
              <a:off x="3039" y="2028"/>
              <a:ext cx="25" cy="21"/>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0" name="Line 89"/>
            <p:cNvSpPr>
              <a:spLocks noChangeShapeType="1"/>
            </p:cNvSpPr>
            <p:nvPr/>
          </p:nvSpPr>
          <p:spPr bwMode="auto">
            <a:xfrm flipH="1">
              <a:off x="3036" y="1956"/>
              <a:ext cx="25" cy="24"/>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1" name="Line 90"/>
            <p:cNvSpPr>
              <a:spLocks noChangeShapeType="1"/>
            </p:cNvSpPr>
            <p:nvPr/>
          </p:nvSpPr>
          <p:spPr bwMode="auto">
            <a:xfrm flipH="1">
              <a:off x="3031" y="1887"/>
              <a:ext cx="25" cy="21"/>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2" name="Line 91"/>
            <p:cNvSpPr>
              <a:spLocks noChangeShapeType="1"/>
            </p:cNvSpPr>
            <p:nvPr/>
          </p:nvSpPr>
          <p:spPr bwMode="auto">
            <a:xfrm flipH="1">
              <a:off x="3029" y="1815"/>
              <a:ext cx="25" cy="21"/>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3" name="Line 92"/>
            <p:cNvSpPr>
              <a:spLocks noChangeShapeType="1"/>
            </p:cNvSpPr>
            <p:nvPr/>
          </p:nvSpPr>
          <p:spPr bwMode="auto">
            <a:xfrm flipH="1">
              <a:off x="3024" y="1743"/>
              <a:ext cx="25" cy="24"/>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4" name="Line 93"/>
            <p:cNvSpPr>
              <a:spLocks noChangeShapeType="1"/>
            </p:cNvSpPr>
            <p:nvPr/>
          </p:nvSpPr>
          <p:spPr bwMode="auto">
            <a:xfrm flipH="1">
              <a:off x="3021" y="1673"/>
              <a:ext cx="25" cy="22"/>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5" name="Line 94"/>
            <p:cNvSpPr>
              <a:spLocks noChangeShapeType="1"/>
            </p:cNvSpPr>
            <p:nvPr/>
          </p:nvSpPr>
          <p:spPr bwMode="auto">
            <a:xfrm flipH="1">
              <a:off x="3016" y="1601"/>
              <a:ext cx="25" cy="22"/>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6" name="Line 95"/>
            <p:cNvSpPr>
              <a:spLocks noChangeShapeType="1"/>
            </p:cNvSpPr>
            <p:nvPr/>
          </p:nvSpPr>
          <p:spPr bwMode="auto">
            <a:xfrm flipH="1">
              <a:off x="3014" y="1529"/>
              <a:ext cx="25" cy="22"/>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7" name="Line 96"/>
            <p:cNvSpPr>
              <a:spLocks noChangeShapeType="1"/>
            </p:cNvSpPr>
            <p:nvPr/>
          </p:nvSpPr>
          <p:spPr bwMode="auto">
            <a:xfrm flipH="1">
              <a:off x="3009" y="1457"/>
              <a:ext cx="25" cy="24"/>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8" name="Line 97"/>
            <p:cNvSpPr>
              <a:spLocks noChangeShapeType="1"/>
            </p:cNvSpPr>
            <p:nvPr/>
          </p:nvSpPr>
          <p:spPr bwMode="auto">
            <a:xfrm flipH="1">
              <a:off x="3006" y="1388"/>
              <a:ext cx="25" cy="21"/>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69" name="Line 98"/>
            <p:cNvSpPr>
              <a:spLocks noChangeShapeType="1"/>
            </p:cNvSpPr>
            <p:nvPr/>
          </p:nvSpPr>
          <p:spPr bwMode="auto">
            <a:xfrm flipH="1">
              <a:off x="3001" y="1316"/>
              <a:ext cx="25" cy="21"/>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70" name="Line 99"/>
            <p:cNvSpPr>
              <a:spLocks noChangeShapeType="1"/>
            </p:cNvSpPr>
            <p:nvPr/>
          </p:nvSpPr>
          <p:spPr bwMode="auto">
            <a:xfrm flipH="1">
              <a:off x="2999" y="1244"/>
              <a:ext cx="25" cy="21"/>
            </a:xfrm>
            <a:prstGeom prst="line">
              <a:avLst/>
            </a:prstGeom>
            <a:noFill/>
            <a:ln w="7938" cap="rnd">
              <a:solidFill>
                <a:srgbClr val="ADADAD"/>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71" name="Freeform 100"/>
            <p:cNvSpPr>
              <a:spLocks/>
            </p:cNvSpPr>
            <p:nvPr/>
          </p:nvSpPr>
          <p:spPr bwMode="auto">
            <a:xfrm>
              <a:off x="2981" y="1193"/>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72" name="Freeform 101"/>
            <p:cNvSpPr>
              <a:spLocks/>
            </p:cNvSpPr>
            <p:nvPr/>
          </p:nvSpPr>
          <p:spPr bwMode="auto">
            <a:xfrm>
              <a:off x="2931" y="1193"/>
              <a:ext cx="53" cy="35"/>
            </a:xfrm>
            <a:custGeom>
              <a:avLst/>
              <a:gdLst>
                <a:gd name="T0" fmla="*/ 87354 w 21"/>
                <a:gd name="T1" fmla="*/ 88423 h 13"/>
                <a:gd name="T2" fmla="*/ 82243 w 21"/>
                <a:gd name="T3" fmla="*/ 0 h 13"/>
                <a:gd name="T4" fmla="*/ 46302 w 21"/>
                <a:gd name="T5" fmla="*/ 22486 h 13"/>
                <a:gd name="T6" fmla="*/ 0 w 21"/>
                <a:gd name="T7" fmla="*/ 13287 h 13"/>
                <a:gd name="T8" fmla="*/ 0 w 21"/>
                <a:gd name="T9" fmla="*/ 13287 h 13"/>
                <a:gd name="T10" fmla="*/ 0 w 21"/>
                <a:gd name="T11" fmla="*/ 13287 h 13"/>
                <a:gd name="T12" fmla="*/ 5116 w 21"/>
                <a:gd name="T13" fmla="*/ 96312 h 13"/>
                <a:gd name="T14" fmla="*/ 87354 w 21"/>
                <a:gd name="T15" fmla="*/ 88423 h 1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3"/>
                <a:gd name="T26" fmla="*/ 21 w 2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3">
                  <a:moveTo>
                    <a:pt x="21" y="12"/>
                  </a:moveTo>
                  <a:cubicBezTo>
                    <a:pt x="20" y="0"/>
                    <a:pt x="20" y="0"/>
                    <a:pt x="20" y="0"/>
                  </a:cubicBezTo>
                  <a:cubicBezTo>
                    <a:pt x="20" y="1"/>
                    <a:pt x="16" y="3"/>
                    <a:pt x="11" y="3"/>
                  </a:cubicBezTo>
                  <a:cubicBezTo>
                    <a:pt x="5" y="4"/>
                    <a:pt x="1" y="4"/>
                    <a:pt x="0" y="2"/>
                  </a:cubicBezTo>
                  <a:cubicBezTo>
                    <a:pt x="0" y="2"/>
                    <a:pt x="0" y="2"/>
                    <a:pt x="0" y="2"/>
                  </a:cubicBezTo>
                  <a:cubicBezTo>
                    <a:pt x="0" y="2"/>
                    <a:pt x="0" y="2"/>
                    <a:pt x="0" y="2"/>
                  </a:cubicBezTo>
                  <a:cubicBezTo>
                    <a:pt x="1" y="13"/>
                    <a:pt x="1" y="13"/>
                    <a:pt x="1" y="13"/>
                  </a:cubicBezTo>
                  <a:lnTo>
                    <a:pt x="21" y="12"/>
                  </a:ln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73" name="Freeform 102"/>
            <p:cNvSpPr>
              <a:spLocks/>
            </p:cNvSpPr>
            <p:nvPr/>
          </p:nvSpPr>
          <p:spPr bwMode="auto">
            <a:xfrm>
              <a:off x="2939" y="1159"/>
              <a:ext cx="35" cy="10"/>
            </a:xfrm>
            <a:custGeom>
              <a:avLst/>
              <a:gdLst>
                <a:gd name="T0" fmla="*/ 0 w 14"/>
                <a:gd name="T1" fmla="*/ 10233 h 4"/>
                <a:gd name="T2" fmla="*/ 27550 w 14"/>
                <a:gd name="T3" fmla="*/ 4095 h 4"/>
                <a:gd name="T4" fmla="*/ 53720 w 14"/>
                <a:gd name="T5" fmla="*/ 4095 h 4"/>
                <a:gd name="T6" fmla="*/ 27550 w 14"/>
                <a:gd name="T7" fmla="*/ 15108 h 4"/>
                <a:gd name="T8" fmla="*/ 0 w 14"/>
                <a:gd name="T9" fmla="*/ 10233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0" y="3"/>
                  </a:moveTo>
                  <a:cubicBezTo>
                    <a:pt x="0" y="2"/>
                    <a:pt x="3" y="1"/>
                    <a:pt x="7" y="1"/>
                  </a:cubicBezTo>
                  <a:cubicBezTo>
                    <a:pt x="11" y="0"/>
                    <a:pt x="14" y="0"/>
                    <a:pt x="14" y="1"/>
                  </a:cubicBezTo>
                  <a:cubicBezTo>
                    <a:pt x="14" y="2"/>
                    <a:pt x="11" y="3"/>
                    <a:pt x="7" y="4"/>
                  </a:cubicBezTo>
                  <a:cubicBezTo>
                    <a:pt x="3" y="4"/>
                    <a:pt x="0" y="4"/>
                    <a:pt x="0" y="3"/>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74" name="Freeform 103"/>
            <p:cNvSpPr>
              <a:spLocks/>
            </p:cNvSpPr>
            <p:nvPr/>
          </p:nvSpPr>
          <p:spPr bwMode="auto">
            <a:xfrm>
              <a:off x="2939" y="1161"/>
              <a:ext cx="37" cy="38"/>
            </a:xfrm>
            <a:custGeom>
              <a:avLst/>
              <a:gdLst>
                <a:gd name="T0" fmla="*/ 27210 w 15"/>
                <a:gd name="T1" fmla="*/ 103129 h 14"/>
                <a:gd name="T2" fmla="*/ 50500 w 15"/>
                <a:gd name="T3" fmla="*/ 97543 h 14"/>
                <a:gd name="T4" fmla="*/ 47757 w 15"/>
                <a:gd name="T5" fmla="*/ 0 h 14"/>
                <a:gd name="T6" fmla="*/ 23473 w 15"/>
                <a:gd name="T7" fmla="*/ 23994 h 14"/>
                <a:gd name="T8" fmla="*/ 0 w 15"/>
                <a:gd name="T9" fmla="*/ 15200 h 14"/>
                <a:gd name="T10" fmla="*/ 0 w 15"/>
                <a:gd name="T11" fmla="*/ 15200 h 14"/>
                <a:gd name="T12" fmla="*/ 0 w 15"/>
                <a:gd name="T13" fmla="*/ 15200 h 14"/>
                <a:gd name="T14" fmla="*/ 2743 w 15"/>
                <a:gd name="T15" fmla="*/ 111983 h 14"/>
                <a:gd name="T16" fmla="*/ 27210 w 15"/>
                <a:gd name="T17" fmla="*/ 103129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4"/>
                <a:gd name="T29" fmla="*/ 15 w 15"/>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4">
                  <a:moveTo>
                    <a:pt x="8" y="13"/>
                  </a:moveTo>
                  <a:cubicBezTo>
                    <a:pt x="10" y="13"/>
                    <a:pt x="13" y="12"/>
                    <a:pt x="15" y="12"/>
                  </a:cubicBezTo>
                  <a:cubicBezTo>
                    <a:pt x="14" y="0"/>
                    <a:pt x="14" y="0"/>
                    <a:pt x="14" y="0"/>
                  </a:cubicBezTo>
                  <a:cubicBezTo>
                    <a:pt x="14" y="1"/>
                    <a:pt x="11" y="2"/>
                    <a:pt x="7" y="3"/>
                  </a:cubicBezTo>
                  <a:cubicBezTo>
                    <a:pt x="3" y="3"/>
                    <a:pt x="0" y="3"/>
                    <a:pt x="0" y="2"/>
                  </a:cubicBezTo>
                  <a:cubicBezTo>
                    <a:pt x="0" y="2"/>
                    <a:pt x="0" y="2"/>
                    <a:pt x="0" y="2"/>
                  </a:cubicBezTo>
                  <a:cubicBezTo>
                    <a:pt x="0" y="2"/>
                    <a:pt x="0" y="2"/>
                    <a:pt x="0" y="2"/>
                  </a:cubicBezTo>
                  <a:cubicBezTo>
                    <a:pt x="1" y="14"/>
                    <a:pt x="1" y="14"/>
                    <a:pt x="1" y="14"/>
                  </a:cubicBezTo>
                  <a:cubicBezTo>
                    <a:pt x="3" y="14"/>
                    <a:pt x="5" y="14"/>
                    <a:pt x="8" y="13"/>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75" name="Freeform 104"/>
            <p:cNvSpPr>
              <a:spLocks/>
            </p:cNvSpPr>
            <p:nvPr/>
          </p:nvSpPr>
          <p:spPr bwMode="auto">
            <a:xfrm>
              <a:off x="2931" y="1191"/>
              <a:ext cx="50" cy="13"/>
            </a:xfrm>
            <a:custGeom>
              <a:avLst/>
              <a:gdLst>
                <a:gd name="T0" fmla="*/ 68363 w 20"/>
                <a:gd name="T1" fmla="*/ 0 h 5"/>
                <a:gd name="T2" fmla="*/ 68363 w 20"/>
                <a:gd name="T3" fmla="*/ 6536 h 5"/>
                <a:gd name="T4" fmla="*/ 41013 w 20"/>
                <a:gd name="T5" fmla="*/ 10457 h 5"/>
                <a:gd name="T6" fmla="*/ 15158 w 20"/>
                <a:gd name="T7" fmla="*/ 16994 h 5"/>
                <a:gd name="T8" fmla="*/ 15158 w 20"/>
                <a:gd name="T9" fmla="*/ 6536 h 5"/>
                <a:gd name="T10" fmla="*/ 0 w 20"/>
                <a:gd name="T11" fmla="*/ 16994 h 5"/>
                <a:gd name="T12" fmla="*/ 41013 w 20"/>
                <a:gd name="T13" fmla="*/ 21024 h 5"/>
                <a:gd name="T14" fmla="*/ 76175 w 20"/>
                <a:gd name="T15" fmla="*/ 6536 h 5"/>
                <a:gd name="T16" fmla="*/ 68363 w 2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
                <a:gd name="T29" fmla="*/ 20 w 2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
                  <a:moveTo>
                    <a:pt x="18" y="0"/>
                  </a:moveTo>
                  <a:cubicBezTo>
                    <a:pt x="18" y="1"/>
                    <a:pt x="18" y="1"/>
                    <a:pt x="18" y="1"/>
                  </a:cubicBezTo>
                  <a:cubicBezTo>
                    <a:pt x="16" y="1"/>
                    <a:pt x="13" y="2"/>
                    <a:pt x="11" y="2"/>
                  </a:cubicBezTo>
                  <a:cubicBezTo>
                    <a:pt x="8" y="3"/>
                    <a:pt x="6" y="3"/>
                    <a:pt x="4" y="3"/>
                  </a:cubicBezTo>
                  <a:cubicBezTo>
                    <a:pt x="4" y="1"/>
                    <a:pt x="4" y="1"/>
                    <a:pt x="4" y="1"/>
                  </a:cubicBezTo>
                  <a:cubicBezTo>
                    <a:pt x="2" y="2"/>
                    <a:pt x="0" y="3"/>
                    <a:pt x="0" y="3"/>
                  </a:cubicBezTo>
                  <a:cubicBezTo>
                    <a:pt x="1" y="5"/>
                    <a:pt x="5" y="5"/>
                    <a:pt x="11" y="4"/>
                  </a:cubicBezTo>
                  <a:cubicBezTo>
                    <a:pt x="16" y="4"/>
                    <a:pt x="20" y="2"/>
                    <a:pt x="20" y="1"/>
                  </a:cubicBezTo>
                  <a:cubicBezTo>
                    <a:pt x="20" y="0"/>
                    <a:pt x="19" y="0"/>
                    <a:pt x="18" y="0"/>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76" name="Line 105"/>
            <p:cNvSpPr>
              <a:spLocks noChangeShapeType="1"/>
            </p:cNvSpPr>
            <p:nvPr/>
          </p:nvSpPr>
          <p:spPr bwMode="auto">
            <a:xfrm>
              <a:off x="3196" y="3103"/>
              <a:ext cx="15" cy="146"/>
            </a:xfrm>
            <a:prstGeom prst="line">
              <a:avLst/>
            </a:prstGeom>
            <a:noFill/>
            <a:ln w="7938" cap="rnd">
              <a:solidFill>
                <a:srgbClr val="333333"/>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77" name="Oval 106"/>
            <p:cNvSpPr>
              <a:spLocks noChangeArrowheads="1"/>
            </p:cNvSpPr>
            <p:nvPr/>
          </p:nvSpPr>
          <p:spPr bwMode="auto">
            <a:xfrm>
              <a:off x="3114" y="2116"/>
              <a:ext cx="80" cy="24"/>
            </a:xfrm>
            <a:prstGeom prst="ellipse">
              <a:avLst/>
            </a:pr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fr-FR"/>
            </a:p>
          </p:txBody>
        </p:sp>
        <p:sp>
          <p:nvSpPr>
            <p:cNvPr id="54378" name="Freeform 107"/>
            <p:cNvSpPr>
              <a:spLocks/>
            </p:cNvSpPr>
            <p:nvPr/>
          </p:nvSpPr>
          <p:spPr bwMode="auto">
            <a:xfrm>
              <a:off x="3114" y="2127"/>
              <a:ext cx="92" cy="237"/>
            </a:xfrm>
            <a:custGeom>
              <a:avLst/>
              <a:gdLst>
                <a:gd name="T0" fmla="*/ 117007 w 37"/>
                <a:gd name="T1" fmla="*/ 0 h 89"/>
                <a:gd name="T2" fmla="*/ 58171 w 37"/>
                <a:gd name="T3" fmla="*/ 33193 h 89"/>
                <a:gd name="T4" fmla="*/ 0 w 37"/>
                <a:gd name="T5" fmla="*/ 0 h 89"/>
                <a:gd name="T6" fmla="*/ 9899 w 37"/>
                <a:gd name="T7" fmla="*/ 538453 h 89"/>
                <a:gd name="T8" fmla="*/ 72819 w 37"/>
                <a:gd name="T9" fmla="*/ 599088 h 89"/>
                <a:gd name="T10" fmla="*/ 134467 w 37"/>
                <a:gd name="T11" fmla="*/ 538453 h 89"/>
                <a:gd name="T12" fmla="*/ 117007 w 37"/>
                <a:gd name="T13" fmla="*/ 0 h 89"/>
                <a:gd name="T14" fmla="*/ 0 60000 65536"/>
                <a:gd name="T15" fmla="*/ 0 60000 65536"/>
                <a:gd name="T16" fmla="*/ 0 60000 65536"/>
                <a:gd name="T17" fmla="*/ 0 60000 65536"/>
                <a:gd name="T18" fmla="*/ 0 60000 65536"/>
                <a:gd name="T19" fmla="*/ 0 60000 65536"/>
                <a:gd name="T20" fmla="*/ 0 60000 65536"/>
                <a:gd name="T21" fmla="*/ 0 w 37"/>
                <a:gd name="T22" fmla="*/ 0 h 89"/>
                <a:gd name="T23" fmla="*/ 37 w 37"/>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89">
                  <a:moveTo>
                    <a:pt x="32" y="0"/>
                  </a:moveTo>
                  <a:cubicBezTo>
                    <a:pt x="32" y="3"/>
                    <a:pt x="24" y="5"/>
                    <a:pt x="16" y="5"/>
                  </a:cubicBezTo>
                  <a:cubicBezTo>
                    <a:pt x="7" y="5"/>
                    <a:pt x="0" y="3"/>
                    <a:pt x="0" y="0"/>
                  </a:cubicBezTo>
                  <a:cubicBezTo>
                    <a:pt x="3" y="80"/>
                    <a:pt x="3" y="80"/>
                    <a:pt x="3" y="80"/>
                  </a:cubicBezTo>
                  <a:cubicBezTo>
                    <a:pt x="3" y="85"/>
                    <a:pt x="11" y="89"/>
                    <a:pt x="20" y="89"/>
                  </a:cubicBezTo>
                  <a:cubicBezTo>
                    <a:pt x="29" y="89"/>
                    <a:pt x="37" y="85"/>
                    <a:pt x="37" y="80"/>
                  </a:cubicBezTo>
                  <a:lnTo>
                    <a:pt x="32" y="0"/>
                  </a:ln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79" name="Freeform 108"/>
            <p:cNvSpPr>
              <a:spLocks/>
            </p:cNvSpPr>
            <p:nvPr/>
          </p:nvSpPr>
          <p:spPr bwMode="auto">
            <a:xfrm>
              <a:off x="2426" y="2951"/>
              <a:ext cx="53" cy="40"/>
            </a:xfrm>
            <a:custGeom>
              <a:avLst/>
              <a:gdLst>
                <a:gd name="T0" fmla="*/ 74447 w 21"/>
                <a:gd name="T1" fmla="*/ 94912 h 15"/>
                <a:gd name="T2" fmla="*/ 37696 w 21"/>
                <a:gd name="T3" fmla="*/ 89144 h 15"/>
                <a:gd name="T4" fmla="*/ 5116 w 21"/>
                <a:gd name="T5" fmla="*/ 61496 h 15"/>
                <a:gd name="T6" fmla="*/ 12912 w 21"/>
                <a:gd name="T7" fmla="*/ 0 h 15"/>
                <a:gd name="T8" fmla="*/ 46302 w 21"/>
                <a:gd name="T9" fmla="*/ 27669 h 15"/>
                <a:gd name="T10" fmla="*/ 87354 w 21"/>
                <a:gd name="T11" fmla="*/ 33429 h 15"/>
                <a:gd name="T12" fmla="*/ 74447 w 21"/>
                <a:gd name="T13" fmla="*/ 94912 h 15"/>
                <a:gd name="T14" fmla="*/ 0 60000 65536"/>
                <a:gd name="T15" fmla="*/ 0 60000 65536"/>
                <a:gd name="T16" fmla="*/ 0 60000 65536"/>
                <a:gd name="T17" fmla="*/ 0 60000 65536"/>
                <a:gd name="T18" fmla="*/ 0 60000 65536"/>
                <a:gd name="T19" fmla="*/ 0 60000 65536"/>
                <a:gd name="T20" fmla="*/ 0 60000 65536"/>
                <a:gd name="T21" fmla="*/ 0 w 21"/>
                <a:gd name="T22" fmla="*/ 0 h 15"/>
                <a:gd name="T23" fmla="*/ 21 w 2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5">
                  <a:moveTo>
                    <a:pt x="18" y="14"/>
                  </a:moveTo>
                  <a:cubicBezTo>
                    <a:pt x="18" y="15"/>
                    <a:pt x="14" y="14"/>
                    <a:pt x="9" y="13"/>
                  </a:cubicBezTo>
                  <a:cubicBezTo>
                    <a:pt x="4" y="12"/>
                    <a:pt x="0" y="10"/>
                    <a:pt x="1" y="9"/>
                  </a:cubicBezTo>
                  <a:cubicBezTo>
                    <a:pt x="3" y="0"/>
                    <a:pt x="3" y="0"/>
                    <a:pt x="3" y="0"/>
                  </a:cubicBezTo>
                  <a:cubicBezTo>
                    <a:pt x="3" y="1"/>
                    <a:pt x="7" y="3"/>
                    <a:pt x="11" y="4"/>
                  </a:cubicBezTo>
                  <a:cubicBezTo>
                    <a:pt x="16" y="6"/>
                    <a:pt x="20" y="6"/>
                    <a:pt x="21" y="5"/>
                  </a:cubicBezTo>
                  <a:lnTo>
                    <a:pt x="18" y="14"/>
                  </a:ln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0" name="Freeform 109"/>
            <p:cNvSpPr>
              <a:spLocks/>
            </p:cNvSpPr>
            <p:nvPr/>
          </p:nvSpPr>
          <p:spPr bwMode="auto">
            <a:xfrm>
              <a:off x="2444" y="2932"/>
              <a:ext cx="32" cy="27"/>
            </a:xfrm>
            <a:custGeom>
              <a:avLst/>
              <a:gdLst>
                <a:gd name="T0" fmla="*/ 43207 w 13"/>
                <a:gd name="T1" fmla="*/ 31412 h 10"/>
                <a:gd name="T2" fmla="*/ 36052 w 13"/>
                <a:gd name="T3" fmla="*/ 68126 h 10"/>
                <a:gd name="T4" fmla="*/ 16450 w 13"/>
                <a:gd name="T5" fmla="*/ 68126 h 10"/>
                <a:gd name="T6" fmla="*/ 0 w 13"/>
                <a:gd name="T7" fmla="*/ 44898 h 10"/>
                <a:gd name="T8" fmla="*/ 6683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3" y="4"/>
                  </a:moveTo>
                  <a:cubicBezTo>
                    <a:pt x="11" y="9"/>
                    <a:pt x="11" y="9"/>
                    <a:pt x="11" y="9"/>
                  </a:cubicBezTo>
                  <a:cubicBezTo>
                    <a:pt x="11" y="10"/>
                    <a:pt x="9" y="10"/>
                    <a:pt x="5" y="9"/>
                  </a:cubicBezTo>
                  <a:cubicBezTo>
                    <a:pt x="2" y="8"/>
                    <a:pt x="0" y="7"/>
                    <a:pt x="0" y="6"/>
                  </a:cubicBezTo>
                  <a:cubicBezTo>
                    <a:pt x="2" y="0"/>
                    <a:pt x="2" y="0"/>
                    <a:pt x="2" y="0"/>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1" name="Freeform 110"/>
            <p:cNvSpPr>
              <a:spLocks/>
            </p:cNvSpPr>
            <p:nvPr/>
          </p:nvSpPr>
          <p:spPr bwMode="auto">
            <a:xfrm>
              <a:off x="2434" y="2948"/>
              <a:ext cx="45" cy="19"/>
            </a:xfrm>
            <a:custGeom>
              <a:avLst/>
              <a:gdLst>
                <a:gd name="T0" fmla="*/ 56170 w 18"/>
                <a:gd name="T1" fmla="*/ 32395 h 7"/>
                <a:gd name="T2" fmla="*/ 34645 w 18"/>
                <a:gd name="T3" fmla="*/ 23994 h 7"/>
                <a:gd name="T4" fmla="*/ 15108 w 18"/>
                <a:gd name="T5" fmla="*/ 8840 h 7"/>
                <a:gd name="T6" fmla="*/ 0 w 18"/>
                <a:gd name="T7" fmla="*/ 8840 h 7"/>
                <a:gd name="T8" fmla="*/ 30470 w 18"/>
                <a:gd name="T9" fmla="*/ 41257 h 7"/>
                <a:gd name="T10" fmla="*/ 68363 w 18"/>
                <a:gd name="T11" fmla="*/ 46835 h 7"/>
                <a:gd name="T12" fmla="*/ 56170 w 18"/>
                <a:gd name="T13" fmla="*/ 32395 h 7"/>
                <a:gd name="T14" fmla="*/ 0 60000 65536"/>
                <a:gd name="T15" fmla="*/ 0 60000 65536"/>
                <a:gd name="T16" fmla="*/ 0 60000 65536"/>
                <a:gd name="T17" fmla="*/ 0 60000 65536"/>
                <a:gd name="T18" fmla="*/ 0 60000 65536"/>
                <a:gd name="T19" fmla="*/ 0 60000 65536"/>
                <a:gd name="T20" fmla="*/ 0 60000 65536"/>
                <a:gd name="T21" fmla="*/ 0 w 18"/>
                <a:gd name="T22" fmla="*/ 0 h 7"/>
                <a:gd name="T23" fmla="*/ 18 w 1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
                  <a:moveTo>
                    <a:pt x="15" y="4"/>
                  </a:moveTo>
                  <a:cubicBezTo>
                    <a:pt x="14" y="4"/>
                    <a:pt x="12" y="4"/>
                    <a:pt x="9" y="3"/>
                  </a:cubicBezTo>
                  <a:cubicBezTo>
                    <a:pt x="7" y="2"/>
                    <a:pt x="5" y="1"/>
                    <a:pt x="4" y="1"/>
                  </a:cubicBezTo>
                  <a:cubicBezTo>
                    <a:pt x="2" y="0"/>
                    <a:pt x="0" y="0"/>
                    <a:pt x="0" y="1"/>
                  </a:cubicBezTo>
                  <a:cubicBezTo>
                    <a:pt x="0" y="2"/>
                    <a:pt x="4" y="4"/>
                    <a:pt x="8" y="5"/>
                  </a:cubicBezTo>
                  <a:cubicBezTo>
                    <a:pt x="13" y="7"/>
                    <a:pt x="17" y="7"/>
                    <a:pt x="18" y="6"/>
                  </a:cubicBezTo>
                  <a:cubicBezTo>
                    <a:pt x="18" y="5"/>
                    <a:pt x="17" y="5"/>
                    <a:pt x="15" y="4"/>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2" name="Freeform 111"/>
            <p:cNvSpPr>
              <a:spLocks/>
            </p:cNvSpPr>
            <p:nvPr/>
          </p:nvSpPr>
          <p:spPr bwMode="auto">
            <a:xfrm>
              <a:off x="2431" y="2897"/>
              <a:ext cx="20" cy="46"/>
            </a:xfrm>
            <a:custGeom>
              <a:avLst/>
              <a:gdLst>
                <a:gd name="T0" fmla="*/ 7295 w 8"/>
                <a:gd name="T1" fmla="*/ 123307 h 17"/>
                <a:gd name="T2" fmla="*/ 25575 w 8"/>
                <a:gd name="T3" fmla="*/ 69043 h 17"/>
                <a:gd name="T4" fmla="*/ 22450 w 8"/>
                <a:gd name="T5" fmla="*/ 0 h 17"/>
                <a:gd name="T6" fmla="*/ 4095 w 8"/>
                <a:gd name="T7" fmla="*/ 54085 h 17"/>
                <a:gd name="T8" fmla="*/ 7295 w 8"/>
                <a:gd name="T9" fmla="*/ 123307 h 17"/>
                <a:gd name="T10" fmla="*/ 0 60000 65536"/>
                <a:gd name="T11" fmla="*/ 0 60000 65536"/>
                <a:gd name="T12" fmla="*/ 0 60000 65536"/>
                <a:gd name="T13" fmla="*/ 0 60000 65536"/>
                <a:gd name="T14" fmla="*/ 0 60000 65536"/>
                <a:gd name="T15" fmla="*/ 0 w 8"/>
                <a:gd name="T16" fmla="*/ 0 h 17"/>
                <a:gd name="T17" fmla="*/ 8 w 8"/>
                <a:gd name="T18" fmla="*/ 17 h 17"/>
              </a:gdLst>
              <a:ahLst/>
              <a:cxnLst>
                <a:cxn ang="T10">
                  <a:pos x="T0" y="T1"/>
                </a:cxn>
                <a:cxn ang="T11">
                  <a:pos x="T2" y="T3"/>
                </a:cxn>
                <a:cxn ang="T12">
                  <a:pos x="T4" y="T5"/>
                </a:cxn>
                <a:cxn ang="T13">
                  <a:pos x="T6" y="T7"/>
                </a:cxn>
                <a:cxn ang="T14">
                  <a:pos x="T8" y="T9"/>
                </a:cxn>
              </a:cxnLst>
              <a:rect l="T15" t="T16" r="T17" b="T18"/>
              <a:pathLst>
                <a:path w="8" h="17">
                  <a:moveTo>
                    <a:pt x="2" y="16"/>
                  </a:moveTo>
                  <a:cubicBezTo>
                    <a:pt x="3" y="17"/>
                    <a:pt x="6" y="13"/>
                    <a:pt x="7" y="9"/>
                  </a:cubicBezTo>
                  <a:cubicBezTo>
                    <a:pt x="8" y="4"/>
                    <a:pt x="8" y="0"/>
                    <a:pt x="6" y="0"/>
                  </a:cubicBezTo>
                  <a:cubicBezTo>
                    <a:pt x="5" y="0"/>
                    <a:pt x="3" y="3"/>
                    <a:pt x="1" y="7"/>
                  </a:cubicBezTo>
                  <a:cubicBezTo>
                    <a:pt x="0" y="12"/>
                    <a:pt x="1" y="16"/>
                    <a:pt x="2" y="16"/>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3" name="Freeform 112"/>
            <p:cNvSpPr>
              <a:spLocks/>
            </p:cNvSpPr>
            <p:nvPr/>
          </p:nvSpPr>
          <p:spPr bwMode="auto">
            <a:xfrm>
              <a:off x="2388" y="2879"/>
              <a:ext cx="58" cy="61"/>
            </a:xfrm>
            <a:custGeom>
              <a:avLst/>
              <a:gdLst>
                <a:gd name="T0" fmla="*/ 8450 w 23"/>
                <a:gd name="T1" fmla="*/ 109991 h 23"/>
                <a:gd name="T2" fmla="*/ 5099 w 23"/>
                <a:gd name="T3" fmla="*/ 51842 h 23"/>
                <a:gd name="T4" fmla="*/ 24660 w 23"/>
                <a:gd name="T5" fmla="*/ 7370 h 23"/>
                <a:gd name="T6" fmla="*/ 94631 w 23"/>
                <a:gd name="T7" fmla="*/ 46304 h 23"/>
                <a:gd name="T8" fmla="*/ 73315 w 23"/>
                <a:gd name="T9" fmla="*/ 90535 h 23"/>
                <a:gd name="T10" fmla="*/ 78416 w 23"/>
                <a:gd name="T11" fmla="*/ 149577 h 23"/>
                <a:gd name="T12" fmla="*/ 8450 w 23"/>
                <a:gd name="T13" fmla="*/ 109991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2" y="17"/>
                  </a:moveTo>
                  <a:cubicBezTo>
                    <a:pt x="0" y="16"/>
                    <a:pt x="0" y="13"/>
                    <a:pt x="1" y="8"/>
                  </a:cubicBezTo>
                  <a:cubicBezTo>
                    <a:pt x="2" y="4"/>
                    <a:pt x="4" y="0"/>
                    <a:pt x="6" y="1"/>
                  </a:cubicBezTo>
                  <a:cubicBezTo>
                    <a:pt x="23" y="7"/>
                    <a:pt x="23" y="7"/>
                    <a:pt x="23" y="7"/>
                  </a:cubicBezTo>
                  <a:cubicBezTo>
                    <a:pt x="22" y="7"/>
                    <a:pt x="20" y="10"/>
                    <a:pt x="18" y="14"/>
                  </a:cubicBezTo>
                  <a:cubicBezTo>
                    <a:pt x="17" y="19"/>
                    <a:pt x="18" y="23"/>
                    <a:pt x="19" y="23"/>
                  </a:cubicBezTo>
                  <a:lnTo>
                    <a:pt x="2" y="17"/>
                  </a:ln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4" name="Freeform 113"/>
            <p:cNvSpPr>
              <a:spLocks/>
            </p:cNvSpPr>
            <p:nvPr/>
          </p:nvSpPr>
          <p:spPr bwMode="auto">
            <a:xfrm>
              <a:off x="2163" y="2753"/>
              <a:ext cx="241" cy="224"/>
            </a:xfrm>
            <a:custGeom>
              <a:avLst/>
              <a:gdLst>
                <a:gd name="T0" fmla="*/ 359439 w 96"/>
                <a:gd name="T1" fmla="*/ 375829 h 84"/>
                <a:gd name="T2" fmla="*/ 380180 w 96"/>
                <a:gd name="T3" fmla="*/ 326861 h 84"/>
                <a:gd name="T4" fmla="*/ 380180 w 96"/>
                <a:gd name="T5" fmla="*/ 326861 h 84"/>
                <a:gd name="T6" fmla="*/ 380180 w 96"/>
                <a:gd name="T7" fmla="*/ 326861 h 84"/>
                <a:gd name="T8" fmla="*/ 222543 w 96"/>
                <a:gd name="T9" fmla="*/ 61496 h 84"/>
                <a:gd name="T10" fmla="*/ 15775 w 96"/>
                <a:gd name="T11" fmla="*/ 196757 h 84"/>
                <a:gd name="T12" fmla="*/ 146470 w 96"/>
                <a:gd name="T13" fmla="*/ 510941 h 84"/>
                <a:gd name="T14" fmla="*/ 359439 w 96"/>
                <a:gd name="T15" fmla="*/ 429773 h 84"/>
                <a:gd name="T16" fmla="*/ 359439 w 96"/>
                <a:gd name="T17" fmla="*/ 429773 h 84"/>
                <a:gd name="T18" fmla="*/ 359439 w 96"/>
                <a:gd name="T19" fmla="*/ 375829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4"/>
                <a:gd name="T32" fmla="*/ 96 w 9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4">
                  <a:moveTo>
                    <a:pt x="91" y="55"/>
                  </a:moveTo>
                  <a:cubicBezTo>
                    <a:pt x="92" y="51"/>
                    <a:pt x="94" y="47"/>
                    <a:pt x="96" y="48"/>
                  </a:cubicBezTo>
                  <a:cubicBezTo>
                    <a:pt x="96" y="48"/>
                    <a:pt x="96" y="48"/>
                    <a:pt x="96" y="48"/>
                  </a:cubicBezTo>
                  <a:cubicBezTo>
                    <a:pt x="96" y="48"/>
                    <a:pt x="96" y="48"/>
                    <a:pt x="96" y="48"/>
                  </a:cubicBezTo>
                  <a:cubicBezTo>
                    <a:pt x="93" y="42"/>
                    <a:pt x="89" y="20"/>
                    <a:pt x="56" y="9"/>
                  </a:cubicBezTo>
                  <a:cubicBezTo>
                    <a:pt x="27" y="0"/>
                    <a:pt x="9" y="16"/>
                    <a:pt x="4" y="29"/>
                  </a:cubicBezTo>
                  <a:cubicBezTo>
                    <a:pt x="0" y="41"/>
                    <a:pt x="9" y="66"/>
                    <a:pt x="37" y="75"/>
                  </a:cubicBezTo>
                  <a:cubicBezTo>
                    <a:pt x="68" y="84"/>
                    <a:pt x="91" y="63"/>
                    <a:pt x="91" y="63"/>
                  </a:cubicBezTo>
                  <a:cubicBezTo>
                    <a:pt x="91" y="63"/>
                    <a:pt x="91" y="63"/>
                    <a:pt x="91" y="63"/>
                  </a:cubicBezTo>
                  <a:cubicBezTo>
                    <a:pt x="90" y="62"/>
                    <a:pt x="90" y="59"/>
                    <a:pt x="91" y="55"/>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5" name="Freeform 114"/>
            <p:cNvSpPr>
              <a:spLocks/>
            </p:cNvSpPr>
            <p:nvPr/>
          </p:nvSpPr>
          <p:spPr bwMode="auto">
            <a:xfrm>
              <a:off x="2153" y="2804"/>
              <a:ext cx="33" cy="43"/>
            </a:xfrm>
            <a:custGeom>
              <a:avLst/>
              <a:gdLst>
                <a:gd name="T0" fmla="*/ 34467 w 13"/>
                <a:gd name="T1" fmla="*/ 73858 h 16"/>
                <a:gd name="T2" fmla="*/ 57009 w 13"/>
                <a:gd name="T3" fmla="*/ 13196 h 16"/>
                <a:gd name="T4" fmla="*/ 57009 w 13"/>
                <a:gd name="T5" fmla="*/ 8291 h 16"/>
                <a:gd name="T6" fmla="*/ 31309 w 13"/>
                <a:gd name="T7" fmla="*/ 0 h 16"/>
                <a:gd name="T8" fmla="*/ 8847 w 13"/>
                <a:gd name="T9" fmla="*/ 35464 h 16"/>
                <a:gd name="T10" fmla="*/ 8847 w 13"/>
                <a:gd name="T11" fmla="*/ 95310 h 16"/>
                <a:gd name="T12" fmla="*/ 31309 w 13"/>
                <a:gd name="T13" fmla="*/ 117476 h 16"/>
                <a:gd name="T14" fmla="*/ 31309 w 13"/>
                <a:gd name="T15" fmla="*/ 108505 h 16"/>
                <a:gd name="T16" fmla="*/ 34467 w 13"/>
                <a:gd name="T17" fmla="*/ 73858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6"/>
                <a:gd name="T29" fmla="*/ 13 w 1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6">
                  <a:moveTo>
                    <a:pt x="8" y="10"/>
                  </a:moveTo>
                  <a:cubicBezTo>
                    <a:pt x="9" y="7"/>
                    <a:pt x="11" y="4"/>
                    <a:pt x="13" y="2"/>
                  </a:cubicBezTo>
                  <a:cubicBezTo>
                    <a:pt x="13" y="1"/>
                    <a:pt x="13" y="1"/>
                    <a:pt x="13" y="1"/>
                  </a:cubicBezTo>
                  <a:cubicBezTo>
                    <a:pt x="7" y="0"/>
                    <a:pt x="7" y="0"/>
                    <a:pt x="7" y="0"/>
                  </a:cubicBezTo>
                  <a:cubicBezTo>
                    <a:pt x="7" y="0"/>
                    <a:pt x="4" y="1"/>
                    <a:pt x="2" y="5"/>
                  </a:cubicBezTo>
                  <a:cubicBezTo>
                    <a:pt x="0" y="10"/>
                    <a:pt x="2" y="13"/>
                    <a:pt x="2" y="13"/>
                  </a:cubicBezTo>
                  <a:cubicBezTo>
                    <a:pt x="7" y="16"/>
                    <a:pt x="7" y="16"/>
                    <a:pt x="7" y="16"/>
                  </a:cubicBezTo>
                  <a:cubicBezTo>
                    <a:pt x="7" y="15"/>
                    <a:pt x="7" y="15"/>
                    <a:pt x="7" y="15"/>
                  </a:cubicBezTo>
                  <a:cubicBezTo>
                    <a:pt x="7" y="13"/>
                    <a:pt x="8" y="11"/>
                    <a:pt x="8" y="10"/>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6" name="Freeform 115"/>
            <p:cNvSpPr>
              <a:spLocks/>
            </p:cNvSpPr>
            <p:nvPr/>
          </p:nvSpPr>
          <p:spPr bwMode="auto">
            <a:xfrm>
              <a:off x="2226" y="1927"/>
              <a:ext cx="715" cy="704"/>
            </a:xfrm>
            <a:custGeom>
              <a:avLst/>
              <a:gdLst>
                <a:gd name="T0" fmla="*/ 971670 w 286"/>
                <a:gd name="T1" fmla="*/ 1411448 h 264"/>
                <a:gd name="T2" fmla="*/ 1044925 w 286"/>
                <a:gd name="T3" fmla="*/ 1383688 h 264"/>
                <a:gd name="T4" fmla="*/ 1019325 w 286"/>
                <a:gd name="T5" fmla="*/ 1207160 h 264"/>
                <a:gd name="T6" fmla="*/ 811720 w 286"/>
                <a:gd name="T7" fmla="*/ 326861 h 264"/>
                <a:gd name="T8" fmla="*/ 712108 w 286"/>
                <a:gd name="T9" fmla="*/ 33429 h 264"/>
                <a:gd name="T10" fmla="*/ 648125 w 286"/>
                <a:gd name="T11" fmla="*/ 27669 h 264"/>
                <a:gd name="T12" fmla="*/ 415033 w 286"/>
                <a:gd name="T13" fmla="*/ 135261 h 264"/>
                <a:gd name="T14" fmla="*/ 134250 w 286"/>
                <a:gd name="T15" fmla="*/ 265784 h 264"/>
                <a:gd name="T16" fmla="*/ 33470 w 286"/>
                <a:gd name="T17" fmla="*/ 532232 h 264"/>
                <a:gd name="T18" fmla="*/ 170908 w 286"/>
                <a:gd name="T19" fmla="*/ 1247459 h 264"/>
                <a:gd name="T20" fmla="*/ 201358 w 286"/>
                <a:gd name="T21" fmla="*/ 1506360 h 264"/>
                <a:gd name="T22" fmla="*/ 251438 w 286"/>
                <a:gd name="T23" fmla="*/ 1730787 h 264"/>
                <a:gd name="T24" fmla="*/ 369138 w 286"/>
                <a:gd name="T25" fmla="*/ 1657003 h 264"/>
                <a:gd name="T26" fmla="*/ 399608 w 286"/>
                <a:gd name="T27" fmla="*/ 1636941 h 264"/>
                <a:gd name="T28" fmla="*/ 404483 w 286"/>
                <a:gd name="T29" fmla="*/ 1636941 h 264"/>
                <a:gd name="T30" fmla="*/ 430188 w 286"/>
                <a:gd name="T31" fmla="*/ 1738581 h 264"/>
                <a:gd name="T32" fmla="*/ 594920 w 286"/>
                <a:gd name="T33" fmla="*/ 1759517 h 264"/>
                <a:gd name="T34" fmla="*/ 971670 w 286"/>
                <a:gd name="T35" fmla="*/ 1411448 h 2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
                <a:gd name="T55" fmla="*/ 0 h 264"/>
                <a:gd name="T56" fmla="*/ 286 w 286"/>
                <a:gd name="T57" fmla="*/ 264 h 2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 h="264">
                  <a:moveTo>
                    <a:pt x="255" y="207"/>
                  </a:moveTo>
                  <a:cubicBezTo>
                    <a:pt x="259" y="207"/>
                    <a:pt x="270" y="206"/>
                    <a:pt x="274" y="203"/>
                  </a:cubicBezTo>
                  <a:cubicBezTo>
                    <a:pt x="286" y="196"/>
                    <a:pt x="272" y="185"/>
                    <a:pt x="267" y="177"/>
                  </a:cubicBezTo>
                  <a:cubicBezTo>
                    <a:pt x="250" y="148"/>
                    <a:pt x="221" y="60"/>
                    <a:pt x="213" y="48"/>
                  </a:cubicBezTo>
                  <a:cubicBezTo>
                    <a:pt x="208" y="41"/>
                    <a:pt x="191" y="12"/>
                    <a:pt x="187" y="5"/>
                  </a:cubicBezTo>
                  <a:cubicBezTo>
                    <a:pt x="184" y="0"/>
                    <a:pt x="178" y="0"/>
                    <a:pt x="170" y="4"/>
                  </a:cubicBezTo>
                  <a:cubicBezTo>
                    <a:pt x="158" y="14"/>
                    <a:pt x="125" y="19"/>
                    <a:pt x="109" y="20"/>
                  </a:cubicBezTo>
                  <a:cubicBezTo>
                    <a:pt x="82" y="22"/>
                    <a:pt x="58" y="26"/>
                    <a:pt x="35" y="39"/>
                  </a:cubicBezTo>
                  <a:cubicBezTo>
                    <a:pt x="17" y="50"/>
                    <a:pt x="0" y="55"/>
                    <a:pt x="9" y="78"/>
                  </a:cubicBezTo>
                  <a:cubicBezTo>
                    <a:pt x="23" y="113"/>
                    <a:pt x="33" y="148"/>
                    <a:pt x="45" y="183"/>
                  </a:cubicBezTo>
                  <a:cubicBezTo>
                    <a:pt x="50" y="198"/>
                    <a:pt x="50" y="205"/>
                    <a:pt x="53" y="221"/>
                  </a:cubicBezTo>
                  <a:cubicBezTo>
                    <a:pt x="55" y="230"/>
                    <a:pt x="57" y="250"/>
                    <a:pt x="66" y="254"/>
                  </a:cubicBezTo>
                  <a:cubicBezTo>
                    <a:pt x="77" y="259"/>
                    <a:pt x="88" y="247"/>
                    <a:pt x="97" y="243"/>
                  </a:cubicBezTo>
                  <a:cubicBezTo>
                    <a:pt x="99" y="242"/>
                    <a:pt x="102" y="241"/>
                    <a:pt x="105" y="240"/>
                  </a:cubicBezTo>
                  <a:cubicBezTo>
                    <a:pt x="106" y="240"/>
                    <a:pt x="106" y="240"/>
                    <a:pt x="106" y="240"/>
                  </a:cubicBezTo>
                  <a:cubicBezTo>
                    <a:pt x="109" y="247"/>
                    <a:pt x="112" y="253"/>
                    <a:pt x="113" y="255"/>
                  </a:cubicBezTo>
                  <a:cubicBezTo>
                    <a:pt x="119" y="264"/>
                    <a:pt x="141" y="263"/>
                    <a:pt x="156" y="258"/>
                  </a:cubicBezTo>
                  <a:cubicBezTo>
                    <a:pt x="172" y="253"/>
                    <a:pt x="215" y="215"/>
                    <a:pt x="255" y="207"/>
                  </a:cubicBez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7" name="Freeform 116"/>
            <p:cNvSpPr>
              <a:spLocks/>
            </p:cNvSpPr>
            <p:nvPr/>
          </p:nvSpPr>
          <p:spPr bwMode="auto">
            <a:xfrm>
              <a:off x="2358" y="1945"/>
              <a:ext cx="283" cy="622"/>
            </a:xfrm>
            <a:custGeom>
              <a:avLst/>
              <a:gdLst>
                <a:gd name="T0" fmla="*/ 438242 w 113"/>
                <a:gd name="T1" fmla="*/ 0 h 233"/>
                <a:gd name="T2" fmla="*/ 138908 w 113"/>
                <a:gd name="T3" fmla="*/ 226953 h 233"/>
                <a:gd name="T4" fmla="*/ 15580 w 113"/>
                <a:gd name="T5" fmla="*/ 428118 h 233"/>
                <a:gd name="T6" fmla="*/ 120388 w 113"/>
                <a:gd name="T7" fmla="*/ 1121599 h 233"/>
                <a:gd name="T8" fmla="*/ 205821 w 113"/>
                <a:gd name="T9" fmla="*/ 1603692 h 233"/>
                <a:gd name="T10" fmla="*/ 0 60000 65536"/>
                <a:gd name="T11" fmla="*/ 0 60000 65536"/>
                <a:gd name="T12" fmla="*/ 0 60000 65536"/>
                <a:gd name="T13" fmla="*/ 0 60000 65536"/>
                <a:gd name="T14" fmla="*/ 0 60000 65536"/>
                <a:gd name="T15" fmla="*/ 0 w 113"/>
                <a:gd name="T16" fmla="*/ 0 h 233"/>
                <a:gd name="T17" fmla="*/ 113 w 113"/>
                <a:gd name="T18" fmla="*/ 233 h 233"/>
              </a:gdLst>
              <a:ahLst/>
              <a:cxnLst>
                <a:cxn ang="T10">
                  <a:pos x="T0" y="T1"/>
                </a:cxn>
                <a:cxn ang="T11">
                  <a:pos x="T2" y="T3"/>
                </a:cxn>
                <a:cxn ang="T12">
                  <a:pos x="T4" y="T5"/>
                </a:cxn>
                <a:cxn ang="T13">
                  <a:pos x="T6" y="T7"/>
                </a:cxn>
                <a:cxn ang="T14">
                  <a:pos x="T8" y="T9"/>
                </a:cxn>
              </a:cxnLst>
              <a:rect l="T15" t="T16" r="T17" b="T18"/>
              <a:pathLst>
                <a:path w="113" h="233">
                  <a:moveTo>
                    <a:pt x="113" y="0"/>
                  </a:moveTo>
                  <a:cubicBezTo>
                    <a:pt x="103" y="4"/>
                    <a:pt x="57" y="27"/>
                    <a:pt x="36" y="33"/>
                  </a:cubicBezTo>
                  <a:cubicBezTo>
                    <a:pt x="15" y="39"/>
                    <a:pt x="0" y="45"/>
                    <a:pt x="4" y="62"/>
                  </a:cubicBezTo>
                  <a:cubicBezTo>
                    <a:pt x="9" y="79"/>
                    <a:pt x="24" y="136"/>
                    <a:pt x="31" y="163"/>
                  </a:cubicBezTo>
                  <a:cubicBezTo>
                    <a:pt x="36" y="182"/>
                    <a:pt x="46" y="213"/>
                    <a:pt x="53" y="233"/>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8" name="Freeform 117"/>
            <p:cNvSpPr>
              <a:spLocks/>
            </p:cNvSpPr>
            <p:nvPr/>
          </p:nvSpPr>
          <p:spPr bwMode="auto">
            <a:xfrm>
              <a:off x="2338" y="2145"/>
              <a:ext cx="131" cy="374"/>
            </a:xfrm>
            <a:custGeom>
              <a:avLst/>
              <a:gdLst>
                <a:gd name="T0" fmla="*/ 64931 w 52"/>
                <a:gd name="T1" fmla="*/ 7643 h 140"/>
                <a:gd name="T2" fmla="*/ 21235 w 52"/>
                <a:gd name="T3" fmla="*/ 145713 h 140"/>
                <a:gd name="T4" fmla="*/ 89506 w 52"/>
                <a:gd name="T5" fmla="*/ 596079 h 140"/>
                <a:gd name="T6" fmla="*/ 139853 w 52"/>
                <a:gd name="T7" fmla="*/ 928297 h 140"/>
                <a:gd name="T8" fmla="*/ 212386 w 52"/>
                <a:gd name="T9" fmla="*/ 935943 h 140"/>
                <a:gd name="T10" fmla="*/ 0 60000 65536"/>
                <a:gd name="T11" fmla="*/ 0 60000 65536"/>
                <a:gd name="T12" fmla="*/ 0 60000 65536"/>
                <a:gd name="T13" fmla="*/ 0 60000 65536"/>
                <a:gd name="T14" fmla="*/ 0 60000 65536"/>
                <a:gd name="T15" fmla="*/ 0 w 52"/>
                <a:gd name="T16" fmla="*/ 0 h 140"/>
                <a:gd name="T17" fmla="*/ 52 w 52"/>
                <a:gd name="T18" fmla="*/ 140 h 140"/>
              </a:gdLst>
              <a:ahLst/>
              <a:cxnLst>
                <a:cxn ang="T10">
                  <a:pos x="T0" y="T1"/>
                </a:cxn>
                <a:cxn ang="T11">
                  <a:pos x="T2" y="T3"/>
                </a:cxn>
                <a:cxn ang="T12">
                  <a:pos x="T4" y="T5"/>
                </a:cxn>
                <a:cxn ang="T13">
                  <a:pos x="T6" y="T7"/>
                </a:cxn>
                <a:cxn ang="T14">
                  <a:pos x="T8" y="T9"/>
                </a:cxn>
              </a:cxnLst>
              <a:rect l="T15" t="T16" r="T17" b="T18"/>
              <a:pathLst>
                <a:path w="52" h="140">
                  <a:moveTo>
                    <a:pt x="16" y="1"/>
                  </a:moveTo>
                  <a:cubicBezTo>
                    <a:pt x="10" y="0"/>
                    <a:pt x="0" y="3"/>
                    <a:pt x="5" y="21"/>
                  </a:cubicBezTo>
                  <a:cubicBezTo>
                    <a:pt x="10" y="40"/>
                    <a:pt x="18" y="73"/>
                    <a:pt x="22" y="86"/>
                  </a:cubicBezTo>
                  <a:cubicBezTo>
                    <a:pt x="26" y="100"/>
                    <a:pt x="28" y="128"/>
                    <a:pt x="34" y="134"/>
                  </a:cubicBezTo>
                  <a:cubicBezTo>
                    <a:pt x="40" y="140"/>
                    <a:pt x="52" y="135"/>
                    <a:pt x="52" y="135"/>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89" name="Freeform 118"/>
            <p:cNvSpPr>
              <a:spLocks noEditPoints="1"/>
            </p:cNvSpPr>
            <p:nvPr/>
          </p:nvSpPr>
          <p:spPr bwMode="auto">
            <a:xfrm>
              <a:off x="2439" y="2620"/>
              <a:ext cx="625" cy="600"/>
            </a:xfrm>
            <a:custGeom>
              <a:avLst/>
              <a:gdLst>
                <a:gd name="T0" fmla="*/ 732425 w 250"/>
                <a:gd name="T1" fmla="*/ 490859 h 225"/>
                <a:gd name="T2" fmla="*/ 488283 w 250"/>
                <a:gd name="T3" fmla="*/ 593715 h 225"/>
                <a:gd name="T4" fmla="*/ 385750 w 250"/>
                <a:gd name="T5" fmla="*/ 441912 h 225"/>
                <a:gd name="T6" fmla="*/ 172863 w 250"/>
                <a:gd name="T7" fmla="*/ 12536 h 225"/>
                <a:gd name="T8" fmla="*/ 134300 w 250"/>
                <a:gd name="T9" fmla="*/ 0 h 225"/>
                <a:gd name="T10" fmla="*/ 366220 w 250"/>
                <a:gd name="T11" fmla="*/ 490859 h 225"/>
                <a:gd name="T12" fmla="*/ 454895 w 250"/>
                <a:gd name="T13" fmla="*/ 621376 h 225"/>
                <a:gd name="T14" fmla="*/ 15363 w 250"/>
                <a:gd name="T15" fmla="*/ 743957 h 225"/>
                <a:gd name="T16" fmla="*/ 4895 w 250"/>
                <a:gd name="T17" fmla="*/ 764189 h 225"/>
                <a:gd name="T18" fmla="*/ 8125 w 250"/>
                <a:gd name="T19" fmla="*/ 797901 h 225"/>
                <a:gd name="T20" fmla="*/ 478050 w 250"/>
                <a:gd name="T21" fmla="*/ 667341 h 225"/>
                <a:gd name="T22" fmla="*/ 503720 w 250"/>
                <a:gd name="T23" fmla="*/ 785373 h 225"/>
                <a:gd name="T24" fmla="*/ 508595 w 250"/>
                <a:gd name="T25" fmla="*/ 831339 h 225"/>
                <a:gd name="T26" fmla="*/ 496300 w 250"/>
                <a:gd name="T27" fmla="*/ 1015560 h 225"/>
                <a:gd name="T28" fmla="*/ 488283 w 250"/>
                <a:gd name="T29" fmla="*/ 1219699 h 225"/>
                <a:gd name="T30" fmla="*/ 526875 w 250"/>
                <a:gd name="T31" fmla="*/ 1445184 h 225"/>
                <a:gd name="T32" fmla="*/ 709970 w 250"/>
                <a:gd name="T33" fmla="*/ 1521741 h 225"/>
                <a:gd name="T34" fmla="*/ 938800 w 250"/>
                <a:gd name="T35" fmla="*/ 1112235 h 225"/>
                <a:gd name="T36" fmla="*/ 732425 w 250"/>
                <a:gd name="T37" fmla="*/ 490859 h 225"/>
                <a:gd name="T38" fmla="*/ 905283 w 250"/>
                <a:gd name="T39" fmla="*/ 1104648 h 225"/>
                <a:gd name="T40" fmla="*/ 706845 w 250"/>
                <a:gd name="T41" fmla="*/ 1460245 h 225"/>
                <a:gd name="T42" fmla="*/ 554220 w 250"/>
                <a:gd name="T43" fmla="*/ 1403925 h 225"/>
                <a:gd name="T44" fmla="*/ 523750 w 250"/>
                <a:gd name="T45" fmla="*/ 1219699 h 225"/>
                <a:gd name="T46" fmla="*/ 531063 w 250"/>
                <a:gd name="T47" fmla="*/ 1023091 h 225"/>
                <a:gd name="T48" fmla="*/ 539063 w 250"/>
                <a:gd name="T49" fmla="*/ 825664 h 225"/>
                <a:gd name="T50" fmla="*/ 539063 w 250"/>
                <a:gd name="T51" fmla="*/ 777784 h 225"/>
                <a:gd name="T52" fmla="*/ 508595 w 250"/>
                <a:gd name="T53" fmla="*/ 641459 h 225"/>
                <a:gd name="T54" fmla="*/ 722188 w 250"/>
                <a:gd name="T55" fmla="*/ 544768 h 225"/>
                <a:gd name="T56" fmla="*/ 905283 w 250"/>
                <a:gd name="T57" fmla="*/ 1104648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0"/>
                <a:gd name="T88" fmla="*/ 0 h 225"/>
                <a:gd name="T89" fmla="*/ 250 w 250"/>
                <a:gd name="T90" fmla="*/ 225 h 2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0" h="225">
                  <a:moveTo>
                    <a:pt x="192" y="72"/>
                  </a:moveTo>
                  <a:cubicBezTo>
                    <a:pt x="172" y="65"/>
                    <a:pt x="152" y="75"/>
                    <a:pt x="128" y="87"/>
                  </a:cubicBezTo>
                  <a:cubicBezTo>
                    <a:pt x="121" y="79"/>
                    <a:pt x="111" y="72"/>
                    <a:pt x="101" y="65"/>
                  </a:cubicBezTo>
                  <a:cubicBezTo>
                    <a:pt x="80" y="50"/>
                    <a:pt x="56" y="32"/>
                    <a:pt x="45" y="2"/>
                  </a:cubicBezTo>
                  <a:cubicBezTo>
                    <a:pt x="41" y="2"/>
                    <a:pt x="38" y="1"/>
                    <a:pt x="35" y="0"/>
                  </a:cubicBezTo>
                  <a:cubicBezTo>
                    <a:pt x="47" y="36"/>
                    <a:pt x="74" y="56"/>
                    <a:pt x="96" y="72"/>
                  </a:cubicBezTo>
                  <a:cubicBezTo>
                    <a:pt x="105" y="79"/>
                    <a:pt x="113" y="85"/>
                    <a:pt x="119" y="91"/>
                  </a:cubicBezTo>
                  <a:cubicBezTo>
                    <a:pt x="87" y="107"/>
                    <a:pt x="50" y="124"/>
                    <a:pt x="4" y="109"/>
                  </a:cubicBezTo>
                  <a:cubicBezTo>
                    <a:pt x="3" y="108"/>
                    <a:pt x="1" y="111"/>
                    <a:pt x="1" y="112"/>
                  </a:cubicBezTo>
                  <a:cubicBezTo>
                    <a:pt x="0" y="115"/>
                    <a:pt x="0" y="117"/>
                    <a:pt x="2" y="117"/>
                  </a:cubicBezTo>
                  <a:cubicBezTo>
                    <a:pt x="52" y="133"/>
                    <a:pt x="92" y="114"/>
                    <a:pt x="125" y="98"/>
                  </a:cubicBezTo>
                  <a:cubicBezTo>
                    <a:pt x="129" y="103"/>
                    <a:pt x="132" y="108"/>
                    <a:pt x="132" y="115"/>
                  </a:cubicBezTo>
                  <a:cubicBezTo>
                    <a:pt x="133" y="117"/>
                    <a:pt x="133" y="119"/>
                    <a:pt x="133" y="122"/>
                  </a:cubicBezTo>
                  <a:cubicBezTo>
                    <a:pt x="133" y="130"/>
                    <a:pt x="131" y="139"/>
                    <a:pt x="130" y="149"/>
                  </a:cubicBezTo>
                  <a:cubicBezTo>
                    <a:pt x="129" y="159"/>
                    <a:pt x="128" y="169"/>
                    <a:pt x="128" y="179"/>
                  </a:cubicBezTo>
                  <a:cubicBezTo>
                    <a:pt x="128" y="192"/>
                    <a:pt x="130" y="204"/>
                    <a:pt x="138" y="212"/>
                  </a:cubicBezTo>
                  <a:cubicBezTo>
                    <a:pt x="148" y="222"/>
                    <a:pt x="163" y="225"/>
                    <a:pt x="186" y="223"/>
                  </a:cubicBezTo>
                  <a:cubicBezTo>
                    <a:pt x="220" y="219"/>
                    <a:pt x="242" y="197"/>
                    <a:pt x="246" y="163"/>
                  </a:cubicBezTo>
                  <a:cubicBezTo>
                    <a:pt x="250" y="128"/>
                    <a:pt x="230" y="84"/>
                    <a:pt x="192" y="72"/>
                  </a:cubicBezTo>
                  <a:close/>
                  <a:moveTo>
                    <a:pt x="237" y="162"/>
                  </a:moveTo>
                  <a:cubicBezTo>
                    <a:pt x="235" y="177"/>
                    <a:pt x="227" y="210"/>
                    <a:pt x="185" y="214"/>
                  </a:cubicBezTo>
                  <a:cubicBezTo>
                    <a:pt x="165" y="216"/>
                    <a:pt x="152" y="213"/>
                    <a:pt x="145" y="206"/>
                  </a:cubicBezTo>
                  <a:cubicBezTo>
                    <a:pt x="138" y="200"/>
                    <a:pt x="137" y="190"/>
                    <a:pt x="137" y="179"/>
                  </a:cubicBezTo>
                  <a:cubicBezTo>
                    <a:pt x="137" y="170"/>
                    <a:pt x="138" y="160"/>
                    <a:pt x="139" y="150"/>
                  </a:cubicBezTo>
                  <a:cubicBezTo>
                    <a:pt x="140" y="141"/>
                    <a:pt x="141" y="131"/>
                    <a:pt x="141" y="121"/>
                  </a:cubicBezTo>
                  <a:cubicBezTo>
                    <a:pt x="141" y="119"/>
                    <a:pt x="141" y="116"/>
                    <a:pt x="141" y="114"/>
                  </a:cubicBezTo>
                  <a:cubicBezTo>
                    <a:pt x="140" y="106"/>
                    <a:pt x="138" y="100"/>
                    <a:pt x="133" y="94"/>
                  </a:cubicBezTo>
                  <a:cubicBezTo>
                    <a:pt x="155" y="83"/>
                    <a:pt x="173" y="75"/>
                    <a:pt x="189" y="80"/>
                  </a:cubicBezTo>
                  <a:cubicBezTo>
                    <a:pt x="223" y="91"/>
                    <a:pt x="240" y="131"/>
                    <a:pt x="237" y="162"/>
                  </a:cubicBezTo>
                  <a:close/>
                </a:path>
              </a:pathLst>
            </a:custGeom>
            <a:solidFill>
              <a:srgbClr val="333333"/>
            </a:solidFill>
            <a:ln w="7938">
              <a:solidFill>
                <a:srgbClr val="333333"/>
              </a:solidFill>
              <a:miter lim="800000"/>
              <a:headEnd/>
              <a:tailEnd/>
            </a:ln>
          </p:spPr>
          <p:txBody>
            <a:bodyPr/>
            <a:lstStyle/>
            <a:p>
              <a:endParaRPr lang="fr-FR"/>
            </a:p>
          </p:txBody>
        </p:sp>
        <p:sp>
          <p:nvSpPr>
            <p:cNvPr id="54390" name="Freeform 119"/>
            <p:cNvSpPr>
              <a:spLocks/>
            </p:cNvSpPr>
            <p:nvPr/>
          </p:nvSpPr>
          <p:spPr bwMode="auto">
            <a:xfrm>
              <a:off x="2839" y="2169"/>
              <a:ext cx="767" cy="950"/>
            </a:xfrm>
            <a:custGeom>
              <a:avLst/>
              <a:gdLst>
                <a:gd name="T0" fmla="*/ 75821 w 307"/>
                <a:gd name="T1" fmla="*/ 0 h 356"/>
                <a:gd name="T2" fmla="*/ 15080 w 307"/>
                <a:gd name="T3" fmla="*/ 12582 h 356"/>
                <a:gd name="T4" fmla="*/ 2916 w 307"/>
                <a:gd name="T5" fmla="*/ 69267 h 356"/>
                <a:gd name="T6" fmla="*/ 534004 w 307"/>
                <a:gd name="T7" fmla="*/ 2347565 h 356"/>
                <a:gd name="T8" fmla="*/ 594850 w 307"/>
                <a:gd name="T9" fmla="*/ 2430225 h 356"/>
                <a:gd name="T10" fmla="*/ 1123285 w 307"/>
                <a:gd name="T11" fmla="*/ 2265571 h 356"/>
                <a:gd name="T12" fmla="*/ 1145881 w 307"/>
                <a:gd name="T13" fmla="*/ 2142141 h 356"/>
                <a:gd name="T14" fmla="*/ 607014 w 307"/>
                <a:gd name="T15" fmla="*/ 27745 h 356"/>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356"/>
                <a:gd name="T26" fmla="*/ 307 w 307"/>
                <a:gd name="T27" fmla="*/ 356 h 3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356">
                  <a:moveTo>
                    <a:pt x="20" y="0"/>
                  </a:moveTo>
                  <a:cubicBezTo>
                    <a:pt x="20" y="0"/>
                    <a:pt x="7" y="2"/>
                    <a:pt x="4" y="2"/>
                  </a:cubicBezTo>
                  <a:cubicBezTo>
                    <a:pt x="2" y="3"/>
                    <a:pt x="0" y="6"/>
                    <a:pt x="1" y="10"/>
                  </a:cubicBezTo>
                  <a:cubicBezTo>
                    <a:pt x="3" y="14"/>
                    <a:pt x="141" y="342"/>
                    <a:pt x="141" y="342"/>
                  </a:cubicBezTo>
                  <a:cubicBezTo>
                    <a:pt x="146" y="351"/>
                    <a:pt x="144" y="356"/>
                    <a:pt x="157" y="354"/>
                  </a:cubicBezTo>
                  <a:cubicBezTo>
                    <a:pt x="169" y="352"/>
                    <a:pt x="289" y="331"/>
                    <a:pt x="296" y="330"/>
                  </a:cubicBezTo>
                  <a:cubicBezTo>
                    <a:pt x="303" y="329"/>
                    <a:pt x="307" y="322"/>
                    <a:pt x="302" y="312"/>
                  </a:cubicBezTo>
                  <a:cubicBezTo>
                    <a:pt x="297" y="302"/>
                    <a:pt x="160" y="4"/>
                    <a:pt x="160" y="4"/>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91" name="Freeform 120"/>
            <p:cNvSpPr>
              <a:spLocks/>
            </p:cNvSpPr>
            <p:nvPr/>
          </p:nvSpPr>
          <p:spPr bwMode="auto">
            <a:xfrm>
              <a:off x="2841" y="2196"/>
              <a:ext cx="760" cy="1056"/>
            </a:xfrm>
            <a:custGeom>
              <a:avLst/>
              <a:gdLst>
                <a:gd name="T0" fmla="*/ 1156520 w 304"/>
                <a:gd name="T1" fmla="*/ 2098915 h 396"/>
                <a:gd name="T2" fmla="*/ 1125970 w 304"/>
                <a:gd name="T3" fmla="*/ 2181709 h 396"/>
                <a:gd name="T4" fmla="*/ 594925 w 304"/>
                <a:gd name="T5" fmla="*/ 2344584 h 396"/>
                <a:gd name="T6" fmla="*/ 533988 w 304"/>
                <a:gd name="T7" fmla="*/ 2262869 h 396"/>
                <a:gd name="T8" fmla="*/ 0 w 304"/>
                <a:gd name="T9" fmla="*/ 0 h 396"/>
                <a:gd name="T10" fmla="*/ 15108 w 304"/>
                <a:gd name="T11" fmla="*/ 265784 h 396"/>
                <a:gd name="T12" fmla="*/ 79295 w 304"/>
                <a:gd name="T13" fmla="*/ 518883 h 396"/>
                <a:gd name="T14" fmla="*/ 106638 w 304"/>
                <a:gd name="T15" fmla="*/ 695160 h 396"/>
                <a:gd name="T16" fmla="*/ 79295 w 304"/>
                <a:gd name="T17" fmla="*/ 716288 h 396"/>
                <a:gd name="T18" fmla="*/ 546175 w 304"/>
                <a:gd name="T19" fmla="*/ 2651229 h 396"/>
                <a:gd name="T20" fmla="*/ 610345 w 304"/>
                <a:gd name="T21" fmla="*/ 2692643 h 396"/>
                <a:gd name="T22" fmla="*/ 1113750 w 304"/>
                <a:gd name="T23" fmla="*/ 2536243 h 396"/>
                <a:gd name="T24" fmla="*/ 1148708 w 304"/>
                <a:gd name="T25" fmla="*/ 2447075 h 396"/>
                <a:gd name="T26" fmla="*/ 1159645 w 304"/>
                <a:gd name="T27" fmla="*/ 2106859 h 396"/>
                <a:gd name="T28" fmla="*/ 1156520 w 304"/>
                <a:gd name="T29" fmla="*/ 2098915 h 3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
                <a:gd name="T46" fmla="*/ 0 h 396"/>
                <a:gd name="T47" fmla="*/ 304 w 304"/>
                <a:gd name="T48" fmla="*/ 396 h 3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 h="396">
                  <a:moveTo>
                    <a:pt x="303" y="308"/>
                  </a:moveTo>
                  <a:cubicBezTo>
                    <a:pt x="304" y="315"/>
                    <a:pt x="301" y="319"/>
                    <a:pt x="295" y="320"/>
                  </a:cubicBezTo>
                  <a:cubicBezTo>
                    <a:pt x="288" y="321"/>
                    <a:pt x="168" y="342"/>
                    <a:pt x="156" y="344"/>
                  </a:cubicBezTo>
                  <a:cubicBezTo>
                    <a:pt x="143" y="346"/>
                    <a:pt x="145" y="341"/>
                    <a:pt x="140" y="332"/>
                  </a:cubicBezTo>
                  <a:cubicBezTo>
                    <a:pt x="140" y="332"/>
                    <a:pt x="2" y="4"/>
                    <a:pt x="0" y="0"/>
                  </a:cubicBezTo>
                  <a:cubicBezTo>
                    <a:pt x="0" y="0"/>
                    <a:pt x="2" y="20"/>
                    <a:pt x="4" y="39"/>
                  </a:cubicBezTo>
                  <a:cubicBezTo>
                    <a:pt x="10" y="54"/>
                    <a:pt x="16" y="67"/>
                    <a:pt x="21" y="76"/>
                  </a:cubicBezTo>
                  <a:cubicBezTo>
                    <a:pt x="26" y="84"/>
                    <a:pt x="40" y="95"/>
                    <a:pt x="28" y="102"/>
                  </a:cubicBezTo>
                  <a:cubicBezTo>
                    <a:pt x="26" y="103"/>
                    <a:pt x="23" y="104"/>
                    <a:pt x="21" y="105"/>
                  </a:cubicBezTo>
                  <a:cubicBezTo>
                    <a:pt x="143" y="389"/>
                    <a:pt x="143" y="389"/>
                    <a:pt x="143" y="389"/>
                  </a:cubicBezTo>
                  <a:cubicBezTo>
                    <a:pt x="147" y="396"/>
                    <a:pt x="153" y="395"/>
                    <a:pt x="160" y="395"/>
                  </a:cubicBezTo>
                  <a:cubicBezTo>
                    <a:pt x="166" y="395"/>
                    <a:pt x="287" y="372"/>
                    <a:pt x="292" y="372"/>
                  </a:cubicBezTo>
                  <a:cubicBezTo>
                    <a:pt x="297" y="372"/>
                    <a:pt x="300" y="365"/>
                    <a:pt x="301" y="359"/>
                  </a:cubicBezTo>
                  <a:cubicBezTo>
                    <a:pt x="302" y="353"/>
                    <a:pt x="304" y="309"/>
                    <a:pt x="304" y="309"/>
                  </a:cubicBezTo>
                  <a:lnTo>
                    <a:pt x="303" y="308"/>
                  </a:lnTo>
                  <a:close/>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92" name="Freeform 121"/>
            <p:cNvSpPr>
              <a:spLocks/>
            </p:cNvSpPr>
            <p:nvPr/>
          </p:nvSpPr>
          <p:spPr bwMode="auto">
            <a:xfrm>
              <a:off x="3206" y="2375"/>
              <a:ext cx="340" cy="672"/>
            </a:xfrm>
            <a:custGeom>
              <a:avLst/>
              <a:gdLst>
                <a:gd name="T0" fmla="*/ 0 w 136"/>
                <a:gd name="T1" fmla="*/ 12536 h 252"/>
                <a:gd name="T2" fmla="*/ 56125 w 136"/>
                <a:gd name="T3" fmla="*/ 0 h 252"/>
                <a:gd name="T4" fmla="*/ 518833 w 136"/>
                <a:gd name="T5" fmla="*/ 1718499 h 252"/>
                <a:gd name="T6" fmla="*/ 0 60000 65536"/>
                <a:gd name="T7" fmla="*/ 0 60000 65536"/>
                <a:gd name="T8" fmla="*/ 0 60000 65536"/>
                <a:gd name="T9" fmla="*/ 0 w 136"/>
                <a:gd name="T10" fmla="*/ 0 h 252"/>
                <a:gd name="T11" fmla="*/ 136 w 136"/>
                <a:gd name="T12" fmla="*/ 252 h 252"/>
              </a:gdLst>
              <a:ahLst/>
              <a:cxnLst>
                <a:cxn ang="T6">
                  <a:pos x="T0" y="T1"/>
                </a:cxn>
                <a:cxn ang="T7">
                  <a:pos x="T2" y="T3"/>
                </a:cxn>
                <a:cxn ang="T8">
                  <a:pos x="T4" y="T5"/>
                </a:cxn>
              </a:cxnLst>
              <a:rect l="T9" t="T10" r="T11" b="T12"/>
              <a:pathLst>
                <a:path w="136" h="252">
                  <a:moveTo>
                    <a:pt x="0" y="2"/>
                  </a:moveTo>
                  <a:cubicBezTo>
                    <a:pt x="2" y="4"/>
                    <a:pt x="13" y="3"/>
                    <a:pt x="15" y="0"/>
                  </a:cubicBezTo>
                  <a:cubicBezTo>
                    <a:pt x="136" y="252"/>
                    <a:pt x="136" y="252"/>
                    <a:pt x="136" y="252"/>
                  </a:cubicBezTo>
                </a:path>
              </a:pathLst>
            </a:custGeom>
            <a:noFill/>
            <a:ln w="7938" cap="rnd">
              <a:solidFill>
                <a:srgbClr val="333333"/>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93" name="Line 122"/>
            <p:cNvSpPr>
              <a:spLocks noChangeShapeType="1"/>
            </p:cNvSpPr>
            <p:nvPr/>
          </p:nvSpPr>
          <p:spPr bwMode="auto">
            <a:xfrm flipV="1">
              <a:off x="2999" y="2415"/>
              <a:ext cx="55" cy="8"/>
            </a:xfrm>
            <a:prstGeom prst="line">
              <a:avLst/>
            </a:prstGeom>
            <a:noFill/>
            <a:ln w="7938" cap="rnd">
              <a:solidFill>
                <a:srgbClr val="333333"/>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94" name="Line 123"/>
            <p:cNvSpPr>
              <a:spLocks noChangeShapeType="1"/>
            </p:cNvSpPr>
            <p:nvPr/>
          </p:nvSpPr>
          <p:spPr bwMode="auto">
            <a:xfrm flipV="1">
              <a:off x="3101" y="2369"/>
              <a:ext cx="20" cy="3"/>
            </a:xfrm>
            <a:prstGeom prst="line">
              <a:avLst/>
            </a:prstGeom>
            <a:noFill/>
            <a:ln w="7938" cap="rnd">
              <a:solidFill>
                <a:srgbClr val="333333"/>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95" name="Freeform 124"/>
            <p:cNvSpPr>
              <a:spLocks/>
            </p:cNvSpPr>
            <p:nvPr/>
          </p:nvSpPr>
          <p:spPr bwMode="auto">
            <a:xfrm>
              <a:off x="2931" y="2012"/>
              <a:ext cx="228" cy="573"/>
            </a:xfrm>
            <a:custGeom>
              <a:avLst/>
              <a:gdLst>
                <a:gd name="T0" fmla="*/ 12330 w 91"/>
                <a:gd name="T1" fmla="*/ 1458477 h 215"/>
                <a:gd name="T2" fmla="*/ 12330 w 91"/>
                <a:gd name="T3" fmla="*/ 1458477 h 215"/>
                <a:gd name="T4" fmla="*/ 171218 w 91"/>
                <a:gd name="T5" fmla="*/ 623475 h 215"/>
                <a:gd name="T6" fmla="*/ 175355 w 91"/>
                <a:gd name="T7" fmla="*/ 203575 h 215"/>
                <a:gd name="T8" fmla="*/ 260950 w 91"/>
                <a:gd name="T9" fmla="*/ 73408 h 215"/>
                <a:gd name="T10" fmla="*/ 338470 w 91"/>
                <a:gd name="T11" fmla="*/ 256939 h 215"/>
                <a:gd name="T12" fmla="*/ 341617 w 91"/>
                <a:gd name="T13" fmla="*/ 256939 h 215"/>
                <a:gd name="T14" fmla="*/ 353951 w 91"/>
                <a:gd name="T15" fmla="*/ 264467 h 215"/>
                <a:gd name="T16" fmla="*/ 268356 w 91"/>
                <a:gd name="T17" fmla="*/ 12515 h 215"/>
                <a:gd name="T18" fmla="*/ 144464 w 91"/>
                <a:gd name="T19" fmla="*/ 175610 h 215"/>
                <a:gd name="T20" fmla="*/ 136347 w 91"/>
                <a:gd name="T21" fmla="*/ 631387 h 215"/>
                <a:gd name="T22" fmla="*/ 0 w 91"/>
                <a:gd name="T23" fmla="*/ 1404636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215"/>
                <a:gd name="T38" fmla="*/ 91 w 91"/>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215">
                  <a:moveTo>
                    <a:pt x="3" y="215"/>
                  </a:moveTo>
                  <a:cubicBezTo>
                    <a:pt x="3" y="215"/>
                    <a:pt x="3" y="215"/>
                    <a:pt x="3" y="215"/>
                  </a:cubicBezTo>
                  <a:cubicBezTo>
                    <a:pt x="53" y="194"/>
                    <a:pt x="48" y="140"/>
                    <a:pt x="44" y="92"/>
                  </a:cubicBezTo>
                  <a:cubicBezTo>
                    <a:pt x="42" y="68"/>
                    <a:pt x="39" y="45"/>
                    <a:pt x="45" y="30"/>
                  </a:cubicBezTo>
                  <a:cubicBezTo>
                    <a:pt x="50" y="16"/>
                    <a:pt x="58" y="9"/>
                    <a:pt x="67" y="11"/>
                  </a:cubicBezTo>
                  <a:cubicBezTo>
                    <a:pt x="75" y="12"/>
                    <a:pt x="87" y="20"/>
                    <a:pt x="87" y="38"/>
                  </a:cubicBezTo>
                  <a:cubicBezTo>
                    <a:pt x="87" y="41"/>
                    <a:pt x="86" y="38"/>
                    <a:pt x="88" y="38"/>
                  </a:cubicBezTo>
                  <a:cubicBezTo>
                    <a:pt x="90" y="38"/>
                    <a:pt x="91" y="42"/>
                    <a:pt x="91" y="39"/>
                  </a:cubicBezTo>
                  <a:cubicBezTo>
                    <a:pt x="91" y="16"/>
                    <a:pt x="81" y="4"/>
                    <a:pt x="69" y="2"/>
                  </a:cubicBezTo>
                  <a:cubicBezTo>
                    <a:pt x="55" y="0"/>
                    <a:pt x="43" y="9"/>
                    <a:pt x="37" y="26"/>
                  </a:cubicBezTo>
                  <a:cubicBezTo>
                    <a:pt x="30" y="44"/>
                    <a:pt x="33" y="68"/>
                    <a:pt x="35" y="93"/>
                  </a:cubicBezTo>
                  <a:cubicBezTo>
                    <a:pt x="39" y="140"/>
                    <a:pt x="44" y="188"/>
                    <a:pt x="0" y="207"/>
                  </a:cubicBezTo>
                </a:path>
              </a:pathLst>
            </a:custGeom>
            <a:solidFill>
              <a:srgbClr val="333333"/>
            </a:solidFill>
            <a:ln w="31750">
              <a:solidFill>
                <a:srgbClr val="FFFFFF"/>
              </a:solidFill>
              <a:miter lim="800000"/>
              <a:headEnd/>
              <a:tailEnd/>
            </a:ln>
          </p:spPr>
          <p:txBody>
            <a:bodyPr/>
            <a:lstStyle/>
            <a:p>
              <a:endParaRPr lang="fr-FR"/>
            </a:p>
          </p:txBody>
        </p:sp>
        <p:sp>
          <p:nvSpPr>
            <p:cNvPr id="54396" name="Freeform 125"/>
            <p:cNvSpPr>
              <a:spLocks/>
            </p:cNvSpPr>
            <p:nvPr/>
          </p:nvSpPr>
          <p:spPr bwMode="auto">
            <a:xfrm>
              <a:off x="2931" y="2012"/>
              <a:ext cx="228" cy="573"/>
            </a:xfrm>
            <a:custGeom>
              <a:avLst/>
              <a:gdLst>
                <a:gd name="T0" fmla="*/ 12330 w 91"/>
                <a:gd name="T1" fmla="*/ 1458477 h 215"/>
                <a:gd name="T2" fmla="*/ 12330 w 91"/>
                <a:gd name="T3" fmla="*/ 1458477 h 215"/>
                <a:gd name="T4" fmla="*/ 171218 w 91"/>
                <a:gd name="T5" fmla="*/ 623475 h 215"/>
                <a:gd name="T6" fmla="*/ 175355 w 91"/>
                <a:gd name="T7" fmla="*/ 203575 h 215"/>
                <a:gd name="T8" fmla="*/ 260950 w 91"/>
                <a:gd name="T9" fmla="*/ 73408 h 215"/>
                <a:gd name="T10" fmla="*/ 338470 w 91"/>
                <a:gd name="T11" fmla="*/ 256939 h 215"/>
                <a:gd name="T12" fmla="*/ 341617 w 91"/>
                <a:gd name="T13" fmla="*/ 256939 h 215"/>
                <a:gd name="T14" fmla="*/ 353951 w 91"/>
                <a:gd name="T15" fmla="*/ 264467 h 215"/>
                <a:gd name="T16" fmla="*/ 268356 w 91"/>
                <a:gd name="T17" fmla="*/ 12515 h 215"/>
                <a:gd name="T18" fmla="*/ 144464 w 91"/>
                <a:gd name="T19" fmla="*/ 175610 h 215"/>
                <a:gd name="T20" fmla="*/ 136347 w 91"/>
                <a:gd name="T21" fmla="*/ 631387 h 215"/>
                <a:gd name="T22" fmla="*/ 0 w 91"/>
                <a:gd name="T23" fmla="*/ 1404636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215"/>
                <a:gd name="T38" fmla="*/ 91 w 91"/>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215">
                  <a:moveTo>
                    <a:pt x="3" y="215"/>
                  </a:moveTo>
                  <a:cubicBezTo>
                    <a:pt x="3" y="215"/>
                    <a:pt x="3" y="215"/>
                    <a:pt x="3" y="215"/>
                  </a:cubicBezTo>
                  <a:cubicBezTo>
                    <a:pt x="53" y="194"/>
                    <a:pt x="48" y="140"/>
                    <a:pt x="44" y="92"/>
                  </a:cubicBezTo>
                  <a:cubicBezTo>
                    <a:pt x="42" y="68"/>
                    <a:pt x="39" y="45"/>
                    <a:pt x="45" y="30"/>
                  </a:cubicBezTo>
                  <a:cubicBezTo>
                    <a:pt x="50" y="16"/>
                    <a:pt x="58" y="9"/>
                    <a:pt x="67" y="11"/>
                  </a:cubicBezTo>
                  <a:cubicBezTo>
                    <a:pt x="75" y="12"/>
                    <a:pt x="87" y="20"/>
                    <a:pt x="87" y="38"/>
                  </a:cubicBezTo>
                  <a:cubicBezTo>
                    <a:pt x="87" y="41"/>
                    <a:pt x="86" y="38"/>
                    <a:pt x="88" y="38"/>
                  </a:cubicBezTo>
                  <a:cubicBezTo>
                    <a:pt x="90" y="38"/>
                    <a:pt x="91" y="42"/>
                    <a:pt x="91" y="39"/>
                  </a:cubicBezTo>
                  <a:cubicBezTo>
                    <a:pt x="91" y="16"/>
                    <a:pt x="81" y="4"/>
                    <a:pt x="69" y="2"/>
                  </a:cubicBezTo>
                  <a:cubicBezTo>
                    <a:pt x="55" y="0"/>
                    <a:pt x="43" y="9"/>
                    <a:pt x="37" y="26"/>
                  </a:cubicBezTo>
                  <a:cubicBezTo>
                    <a:pt x="30" y="44"/>
                    <a:pt x="33" y="68"/>
                    <a:pt x="35" y="93"/>
                  </a:cubicBezTo>
                  <a:cubicBezTo>
                    <a:pt x="39" y="140"/>
                    <a:pt x="44" y="188"/>
                    <a:pt x="0" y="207"/>
                  </a:cubicBezTo>
                </a:path>
              </a:pathLst>
            </a:custGeom>
            <a:noFill/>
            <a:ln w="317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54397" name="Freeform 126"/>
            <p:cNvSpPr>
              <a:spLocks/>
            </p:cNvSpPr>
            <p:nvPr/>
          </p:nvSpPr>
          <p:spPr bwMode="auto">
            <a:xfrm>
              <a:off x="2601" y="2012"/>
              <a:ext cx="563" cy="739"/>
            </a:xfrm>
            <a:custGeom>
              <a:avLst/>
              <a:gdLst>
                <a:gd name="T0" fmla="*/ 773167 w 225"/>
                <a:gd name="T1" fmla="*/ 12568 h 277"/>
                <a:gd name="T2" fmla="*/ 649654 w 225"/>
                <a:gd name="T3" fmla="*/ 177048 h 277"/>
                <a:gd name="T4" fmla="*/ 642320 w 225"/>
                <a:gd name="T5" fmla="*/ 636693 h 277"/>
                <a:gd name="T6" fmla="*/ 507301 w 225"/>
                <a:gd name="T7" fmla="*/ 1417087 h 277"/>
                <a:gd name="T8" fmla="*/ 304090 w 225"/>
                <a:gd name="T9" fmla="*/ 1703715 h 277"/>
                <a:gd name="T10" fmla="*/ 207644 w 225"/>
                <a:gd name="T11" fmla="*/ 1827675 h 277"/>
                <a:gd name="T12" fmla="*/ 35594 w 225"/>
                <a:gd name="T13" fmla="*/ 1539943 h 277"/>
                <a:gd name="T14" fmla="*/ 23361 w 225"/>
                <a:gd name="T15" fmla="*/ 1547898 h 277"/>
                <a:gd name="T16" fmla="*/ 0 w 225"/>
                <a:gd name="T17" fmla="*/ 1560205 h 277"/>
                <a:gd name="T18" fmla="*/ 204432 w 225"/>
                <a:gd name="T19" fmla="*/ 1889447 h 277"/>
                <a:gd name="T20" fmla="*/ 327418 w 225"/>
                <a:gd name="T21" fmla="*/ 1745112 h 277"/>
                <a:gd name="T22" fmla="*/ 519571 w 225"/>
                <a:gd name="T23" fmla="*/ 1472872 h 277"/>
                <a:gd name="T24" fmla="*/ 676221 w 225"/>
                <a:gd name="T25" fmla="*/ 629132 h 277"/>
                <a:gd name="T26" fmla="*/ 680344 w 225"/>
                <a:gd name="T27" fmla="*/ 204772 h 277"/>
                <a:gd name="T28" fmla="*/ 765290 w 225"/>
                <a:gd name="T29" fmla="*/ 73900 h 277"/>
                <a:gd name="T30" fmla="*/ 829867 w 225"/>
                <a:gd name="T31" fmla="*/ 274060 h 277"/>
                <a:gd name="T32" fmla="*/ 845063 w 225"/>
                <a:gd name="T33" fmla="*/ 300061 h 277"/>
                <a:gd name="T34" fmla="*/ 865461 w 225"/>
                <a:gd name="T35" fmla="*/ 274060 h 277"/>
                <a:gd name="T36" fmla="*/ 773167 w 225"/>
                <a:gd name="T37" fmla="*/ 12568 h 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277"/>
                <a:gd name="T59" fmla="*/ 225 w 225"/>
                <a:gd name="T60" fmla="*/ 277 h 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277">
                  <a:moveTo>
                    <a:pt x="201" y="2"/>
                  </a:moveTo>
                  <a:cubicBezTo>
                    <a:pt x="187" y="0"/>
                    <a:pt x="175" y="9"/>
                    <a:pt x="169" y="26"/>
                  </a:cubicBezTo>
                  <a:cubicBezTo>
                    <a:pt x="162" y="44"/>
                    <a:pt x="165" y="68"/>
                    <a:pt x="167" y="93"/>
                  </a:cubicBezTo>
                  <a:cubicBezTo>
                    <a:pt x="171" y="140"/>
                    <a:pt x="176" y="188"/>
                    <a:pt x="132" y="207"/>
                  </a:cubicBezTo>
                  <a:cubicBezTo>
                    <a:pt x="106" y="218"/>
                    <a:pt x="91" y="235"/>
                    <a:pt x="79" y="249"/>
                  </a:cubicBezTo>
                  <a:cubicBezTo>
                    <a:pt x="69" y="260"/>
                    <a:pt x="62" y="268"/>
                    <a:pt x="54" y="267"/>
                  </a:cubicBezTo>
                  <a:cubicBezTo>
                    <a:pt x="44" y="267"/>
                    <a:pt x="30" y="254"/>
                    <a:pt x="9" y="225"/>
                  </a:cubicBezTo>
                  <a:cubicBezTo>
                    <a:pt x="8" y="225"/>
                    <a:pt x="7" y="226"/>
                    <a:pt x="6" y="226"/>
                  </a:cubicBezTo>
                  <a:cubicBezTo>
                    <a:pt x="4" y="227"/>
                    <a:pt x="2" y="227"/>
                    <a:pt x="0" y="228"/>
                  </a:cubicBezTo>
                  <a:cubicBezTo>
                    <a:pt x="24" y="261"/>
                    <a:pt x="40" y="276"/>
                    <a:pt x="53" y="276"/>
                  </a:cubicBezTo>
                  <a:cubicBezTo>
                    <a:pt x="66" y="277"/>
                    <a:pt x="74" y="267"/>
                    <a:pt x="85" y="255"/>
                  </a:cubicBezTo>
                  <a:cubicBezTo>
                    <a:pt x="97" y="242"/>
                    <a:pt x="111" y="225"/>
                    <a:pt x="135" y="215"/>
                  </a:cubicBezTo>
                  <a:cubicBezTo>
                    <a:pt x="185" y="194"/>
                    <a:pt x="180" y="140"/>
                    <a:pt x="176" y="92"/>
                  </a:cubicBezTo>
                  <a:cubicBezTo>
                    <a:pt x="174" y="68"/>
                    <a:pt x="171" y="45"/>
                    <a:pt x="177" y="30"/>
                  </a:cubicBezTo>
                  <a:cubicBezTo>
                    <a:pt x="182" y="16"/>
                    <a:pt x="190" y="9"/>
                    <a:pt x="199" y="11"/>
                  </a:cubicBezTo>
                  <a:cubicBezTo>
                    <a:pt x="207" y="12"/>
                    <a:pt x="216" y="22"/>
                    <a:pt x="216" y="40"/>
                  </a:cubicBezTo>
                  <a:cubicBezTo>
                    <a:pt x="216" y="42"/>
                    <a:pt x="218" y="44"/>
                    <a:pt x="220" y="44"/>
                  </a:cubicBezTo>
                  <a:cubicBezTo>
                    <a:pt x="223" y="44"/>
                    <a:pt x="225" y="42"/>
                    <a:pt x="225" y="40"/>
                  </a:cubicBezTo>
                  <a:cubicBezTo>
                    <a:pt x="225" y="17"/>
                    <a:pt x="213" y="4"/>
                    <a:pt x="201" y="2"/>
                  </a:cubicBezTo>
                  <a:close/>
                </a:path>
              </a:pathLst>
            </a:custGeom>
            <a:solidFill>
              <a:srgbClr val="333333"/>
            </a:solidFill>
            <a:ln w="7938">
              <a:solidFill>
                <a:srgbClr val="333333"/>
              </a:solidFill>
              <a:miter lim="800000"/>
              <a:headEnd/>
              <a:tailEnd/>
            </a:ln>
          </p:spPr>
          <p:txBody>
            <a:bodyPr/>
            <a:lstStyle/>
            <a:p>
              <a:endParaRPr lang="fr-FR"/>
            </a:p>
          </p:txBody>
        </p:sp>
        <p:sp>
          <p:nvSpPr>
            <p:cNvPr id="54398" name="Line 127"/>
            <p:cNvSpPr>
              <a:spLocks noChangeShapeType="1"/>
            </p:cNvSpPr>
            <p:nvPr/>
          </p:nvSpPr>
          <p:spPr bwMode="auto">
            <a:xfrm flipV="1">
              <a:off x="2731" y="2847"/>
              <a:ext cx="28" cy="13"/>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54399" name="Line 128"/>
            <p:cNvSpPr>
              <a:spLocks noChangeShapeType="1"/>
            </p:cNvSpPr>
            <p:nvPr/>
          </p:nvSpPr>
          <p:spPr bwMode="auto">
            <a:xfrm flipV="1">
              <a:off x="2751" y="2873"/>
              <a:ext cx="28" cy="14"/>
            </a:xfrm>
            <a:prstGeom prst="line">
              <a:avLst/>
            </a:prstGeom>
            <a:noFill/>
            <a:ln w="7938" cap="rnd">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a:p>
          </p:txBody>
        </p:sp>
      </p:grpSp>
      <p:pic>
        <p:nvPicPr>
          <p:cNvPr id="54276" name="Picture 129" descr="Tensiometre_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950" y="4437063"/>
            <a:ext cx="1835150" cy="208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2092789"/>
      </p:ext>
    </p:extLst>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idx="1"/>
          </p:nvPr>
        </p:nvSpPr>
        <p:spPr>
          <a:xfrm>
            <a:off x="457200" y="1341438"/>
            <a:ext cx="8229600" cy="4784725"/>
          </a:xfrm>
        </p:spPr>
        <p:txBody>
          <a:bodyPr/>
          <a:lstStyle/>
          <a:p>
            <a:pPr eaLnBrk="1" hangingPunct="1">
              <a:buFontTx/>
              <a:buNone/>
            </a:pPr>
            <a:endParaRPr lang="fr-FR">
              <a:latin typeface="Calibri" charset="0"/>
            </a:endParaRPr>
          </a:p>
          <a:p>
            <a:pPr eaLnBrk="1" hangingPunct="1"/>
            <a:endParaRPr lang="fr-FR">
              <a:latin typeface="Calibri" charset="0"/>
            </a:endParaRPr>
          </a:p>
          <a:p>
            <a:pPr eaLnBrk="1" hangingPunct="1"/>
            <a:endParaRPr lang="fr-FR">
              <a:latin typeface="Calibri" charset="0"/>
            </a:endParaRPr>
          </a:p>
          <a:p>
            <a:pPr eaLnBrk="1" hangingPunct="1"/>
            <a:endParaRPr lang="fr-FR">
              <a:latin typeface="Calibri" charset="0"/>
            </a:endParaRPr>
          </a:p>
          <a:p>
            <a:pPr eaLnBrk="1" hangingPunct="1"/>
            <a:endParaRPr lang="fr-FR">
              <a:latin typeface="Calibri" charset="0"/>
            </a:endParaRPr>
          </a:p>
        </p:txBody>
      </p:sp>
      <p:pic>
        <p:nvPicPr>
          <p:cNvPr id="55298" name="Picture 3" descr="Brassard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94063" y="0"/>
            <a:ext cx="5849937" cy="680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299" name="Picture 4" descr="fig_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3319463" cy="664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srcRect/>
          <a:stretch>
            <a:fillRect/>
          </a:stretch>
        </p:blipFill>
        <p:spPr bwMode="auto">
          <a:xfrm>
            <a:off x="6983760" y="0"/>
            <a:ext cx="2160240" cy="1512168"/>
          </a:xfrm>
          <a:prstGeom prst="ellipse">
            <a:avLst/>
          </a:prstGeom>
          <a:noFill/>
          <a:ln w="9525">
            <a:solidFill>
              <a:schemeClr val="tx2"/>
            </a:solidFill>
            <a:miter lim="800000"/>
            <a:headEnd/>
            <a:tailEnd/>
          </a:ln>
          <a:effectLst/>
        </p:spPr>
      </p:pic>
    </p:spTree>
    <p:extLst>
      <p:ext uri="{BB962C8B-B14F-4D97-AF65-F5344CB8AC3E}">
        <p14:creationId xmlns:p14="http://schemas.microsoft.com/office/powerpoint/2010/main" xmlns="" val="4009678758"/>
      </p:ext>
    </p:extLst>
  </p:cSld>
  <p:clrMapOvr>
    <a:masterClrMapping/>
  </p:clrMapOvr>
  <p:transition>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fontScale="90000"/>
          </a:bodyPr>
          <a:lstStyle/>
          <a:p>
            <a:pPr eaLnBrk="1" hangingPunct="1">
              <a:defRPr/>
            </a:pPr>
            <a:r>
              <a:rPr lang="fr-FR" b="1" dirty="0">
                <a:solidFill>
                  <a:srgbClr val="002060"/>
                </a:solidFill>
                <a:effectLst>
                  <a:outerShdw blurRad="38100" dist="38100" dir="2700000" algn="tl">
                    <a:srgbClr val="DDDDDD"/>
                  </a:outerShdw>
                </a:effectLst>
                <a:latin typeface="Calibri" charset="0"/>
                <a:cs typeface="+mj-cs"/>
              </a:rPr>
              <a:t>Mesure de la </a:t>
            </a:r>
            <a:r>
              <a:rPr lang="fr-FR" b="1" dirty="0" smtClean="0">
                <a:solidFill>
                  <a:srgbClr val="002060"/>
                </a:solidFill>
                <a:effectLst>
                  <a:outerShdw blurRad="38100" dist="38100" dir="2700000" algn="tl">
                    <a:srgbClr val="DDDDDD"/>
                  </a:outerShdw>
                </a:effectLst>
                <a:latin typeface="Calibri" charset="0"/>
                <a:cs typeface="+mj-cs"/>
              </a:rPr>
              <a:t>PA</a:t>
            </a:r>
            <a:br>
              <a:rPr lang="fr-FR" b="1" dirty="0" smtClean="0">
                <a:solidFill>
                  <a:srgbClr val="002060"/>
                </a:solidFill>
                <a:effectLst>
                  <a:outerShdw blurRad="38100" dist="38100" dir="2700000" algn="tl">
                    <a:srgbClr val="DDDDDD"/>
                  </a:outerShdw>
                </a:effectLst>
                <a:latin typeface="Calibri" charset="0"/>
                <a:cs typeface="+mj-cs"/>
              </a:rPr>
            </a:br>
            <a:r>
              <a:rPr lang="fr-FR" b="1" i="1" dirty="0" smtClean="0">
                <a:solidFill>
                  <a:srgbClr val="A50B88"/>
                </a:solidFill>
                <a:effectLst>
                  <a:outerShdw blurRad="38100" dist="38100" dir="2700000" algn="tl">
                    <a:srgbClr val="DDDDDD"/>
                  </a:outerShdw>
                </a:effectLst>
                <a:latin typeface="Calibri" charset="0"/>
              </a:rPr>
              <a:t>C</a:t>
            </a:r>
            <a:r>
              <a:rPr lang="fr-FR" b="1" i="1" dirty="0" smtClean="0">
                <a:solidFill>
                  <a:srgbClr val="A50B88"/>
                </a:solidFill>
                <a:effectLst>
                  <a:outerShdw blurRad="38100" dist="38100" dir="2700000" algn="tl">
                    <a:srgbClr val="DDDDDD"/>
                  </a:outerShdw>
                </a:effectLst>
                <a:latin typeface="Calibri" charset="0"/>
                <a:cs typeface="+mj-cs"/>
              </a:rPr>
              <a:t>abinet ou Officine</a:t>
            </a:r>
            <a:endParaRPr lang="fr-FR" b="1" i="1" dirty="0">
              <a:solidFill>
                <a:srgbClr val="A50B88"/>
              </a:solidFill>
              <a:effectLst>
                <a:outerShdw blurRad="38100" dist="38100" dir="2700000" algn="tl">
                  <a:srgbClr val="DDDDDD"/>
                </a:outerShdw>
              </a:effectLst>
              <a:latin typeface="Calibri" charset="0"/>
              <a:cs typeface="+mj-cs"/>
            </a:endParaRPr>
          </a:p>
        </p:txBody>
      </p:sp>
      <p:sp>
        <p:nvSpPr>
          <p:cNvPr id="3" name="Espace réservé du contenu 2"/>
          <p:cNvSpPr>
            <a:spLocks noGrp="1"/>
          </p:cNvSpPr>
          <p:nvPr>
            <p:ph idx="1"/>
          </p:nvPr>
        </p:nvSpPr>
        <p:spPr>
          <a:xfrm>
            <a:off x="457200" y="1412875"/>
            <a:ext cx="8229600" cy="5256213"/>
          </a:xfrm>
        </p:spPr>
        <p:txBody>
          <a:bodyPr/>
          <a:lstStyle/>
          <a:p>
            <a:pPr marL="514350" indent="-514350" eaLnBrk="1" hangingPunct="1">
              <a:buFont typeface="Wingdings" charset="0"/>
              <a:buChar char="v"/>
            </a:pPr>
            <a:r>
              <a:rPr lang="fr-FR" b="1" dirty="0">
                <a:latin typeface="Calibri" charset="0"/>
              </a:rPr>
              <a:t>Conditions de mesure</a:t>
            </a:r>
          </a:p>
          <a:p>
            <a:pPr marL="914400" lvl="1" indent="-514350" eaLnBrk="1" hangingPunct="1">
              <a:buFont typeface="Courier New" charset="0"/>
              <a:buChar char="o"/>
            </a:pPr>
            <a:r>
              <a:rPr lang="fr-FR" sz="3200" b="1" dirty="0">
                <a:latin typeface="Calibri" charset="0"/>
              </a:rPr>
              <a:t>Au repos depuis au moins 5 minutes</a:t>
            </a:r>
          </a:p>
          <a:p>
            <a:pPr marL="914400" lvl="1" indent="-514350" eaLnBrk="1" hangingPunct="1">
              <a:buFont typeface="Arial" charset="0"/>
              <a:buNone/>
            </a:pPr>
            <a:endParaRPr lang="fr-FR" sz="3200" b="1" dirty="0">
              <a:latin typeface="Calibri" charset="0"/>
            </a:endParaRPr>
          </a:p>
          <a:p>
            <a:pPr marL="914400" lvl="1" indent="-514350" eaLnBrk="1" hangingPunct="1">
              <a:buFont typeface="Courier New" charset="0"/>
              <a:buChar char="o"/>
            </a:pPr>
            <a:r>
              <a:rPr lang="fr-FR" sz="3200" b="1" dirty="0">
                <a:latin typeface="Calibri" charset="0"/>
              </a:rPr>
              <a:t>Loin d’un repas, prise d’alcool, tabac, café dans les 30 minutes avant prise PA</a:t>
            </a:r>
          </a:p>
          <a:p>
            <a:pPr marL="914400" lvl="1" indent="-514350" eaLnBrk="1" hangingPunct="1">
              <a:buFont typeface="Arial" charset="0"/>
              <a:buNone/>
            </a:pPr>
            <a:endParaRPr lang="fr-FR" sz="3200" b="1" dirty="0">
              <a:latin typeface="Calibri" charset="0"/>
            </a:endParaRPr>
          </a:p>
          <a:p>
            <a:pPr marL="914400" lvl="1" indent="-514350" eaLnBrk="1" hangingPunct="1">
              <a:buFont typeface="Courier New" charset="0"/>
              <a:buChar char="o"/>
            </a:pPr>
            <a:r>
              <a:rPr lang="fr-FR" sz="3200" b="1" dirty="0">
                <a:latin typeface="Calibri" charset="0"/>
              </a:rPr>
              <a:t>Mesure aux deux bras</a:t>
            </a:r>
          </a:p>
          <a:p>
            <a:pPr marL="914400" lvl="1" indent="-514350" eaLnBrk="1" hangingPunct="1">
              <a:buFont typeface="Arial" charset="0"/>
              <a:buNone/>
            </a:pPr>
            <a:endParaRPr lang="fr-FR" sz="3200" b="1" dirty="0">
              <a:latin typeface="Calibri" charset="0"/>
            </a:endParaRPr>
          </a:p>
          <a:p>
            <a:pPr marL="914400" lvl="1" indent="-514350" eaLnBrk="1" hangingPunct="1">
              <a:buFont typeface="Courier New" charset="0"/>
              <a:buChar char="o"/>
            </a:pPr>
            <a:r>
              <a:rPr lang="fr-FR" sz="3200" b="1" dirty="0">
                <a:latin typeface="Calibri" charset="0"/>
              </a:rPr>
              <a:t>Position couchée ou assise, puis debout</a:t>
            </a:r>
          </a:p>
          <a:p>
            <a:pPr marL="914400" lvl="1" indent="-514350" eaLnBrk="1" hangingPunct="1">
              <a:buFont typeface="Arial" charset="0"/>
              <a:buNone/>
            </a:pPr>
            <a:endParaRPr lang="fr-FR" sz="3200" b="1" dirty="0">
              <a:latin typeface="Calibri" charset="0"/>
            </a:endParaRPr>
          </a:p>
        </p:txBody>
      </p:sp>
      <p:pic>
        <p:nvPicPr>
          <p:cNvPr id="57347" name="Picture 129" descr="Tensiometre_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950" y="4005263"/>
            <a:ext cx="1835150" cy="208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7683705"/>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44450"/>
            <a:ext cx="8229600" cy="1143000"/>
          </a:xfrm>
        </p:spPr>
        <p:txBody>
          <a:bodyPr>
            <a:normAutofit fontScale="90000"/>
          </a:bodyPr>
          <a:lstStyle/>
          <a:p>
            <a:pPr>
              <a:defRPr/>
            </a:pPr>
            <a:r>
              <a:rPr lang="fr-FR" b="1" dirty="0">
                <a:solidFill>
                  <a:srgbClr val="002060"/>
                </a:solidFill>
                <a:effectLst>
                  <a:outerShdw blurRad="38100" dist="38100" dir="2700000" algn="tl">
                    <a:srgbClr val="DDDDDD"/>
                  </a:outerShdw>
                </a:effectLst>
                <a:latin typeface="Calibri" charset="0"/>
                <a:cs typeface="+mj-cs"/>
              </a:rPr>
              <a:t>Mesure de la </a:t>
            </a:r>
            <a:r>
              <a:rPr lang="fr-FR" b="1" dirty="0" smtClean="0">
                <a:solidFill>
                  <a:srgbClr val="002060"/>
                </a:solidFill>
                <a:effectLst>
                  <a:outerShdw blurRad="38100" dist="38100" dir="2700000" algn="tl">
                    <a:srgbClr val="DDDDDD"/>
                  </a:outerShdw>
                </a:effectLst>
                <a:latin typeface="Calibri" charset="0"/>
                <a:cs typeface="+mj-cs"/>
              </a:rPr>
              <a:t>PA</a:t>
            </a:r>
            <a:br>
              <a:rPr lang="fr-FR" b="1" dirty="0" smtClean="0">
                <a:solidFill>
                  <a:srgbClr val="002060"/>
                </a:solidFill>
                <a:effectLst>
                  <a:outerShdw blurRad="38100" dist="38100" dir="2700000" algn="tl">
                    <a:srgbClr val="DDDDDD"/>
                  </a:outerShdw>
                </a:effectLst>
                <a:latin typeface="Calibri" charset="0"/>
                <a:cs typeface="+mj-cs"/>
              </a:rPr>
            </a:br>
            <a:r>
              <a:rPr lang="fr-FR" b="1" i="1" dirty="0" smtClean="0">
                <a:solidFill>
                  <a:srgbClr val="A50B88"/>
                </a:solidFill>
                <a:effectLst>
                  <a:outerShdw blurRad="38100" dist="38100" dir="2700000" algn="tl">
                    <a:srgbClr val="DDDDDD"/>
                  </a:outerShdw>
                </a:effectLst>
                <a:latin typeface="Calibri" charset="0"/>
              </a:rPr>
              <a:t> Cabinet ou Officine</a:t>
            </a:r>
            <a:endParaRPr lang="fr-FR" b="1" dirty="0">
              <a:solidFill>
                <a:srgbClr val="002060"/>
              </a:solidFill>
              <a:latin typeface="Calibri" charset="0"/>
              <a:cs typeface="+mj-cs"/>
            </a:endParaRPr>
          </a:p>
        </p:txBody>
      </p:sp>
      <p:sp>
        <p:nvSpPr>
          <p:cNvPr id="20482" name="Espace réservé du contenu 2"/>
          <p:cNvSpPr>
            <a:spLocks noGrp="1"/>
          </p:cNvSpPr>
          <p:nvPr>
            <p:ph idx="1"/>
          </p:nvPr>
        </p:nvSpPr>
        <p:spPr>
          <a:xfrm>
            <a:off x="34925" y="1268413"/>
            <a:ext cx="8686800" cy="5068887"/>
          </a:xfrm>
        </p:spPr>
        <p:txBody>
          <a:bodyPr>
            <a:normAutofit/>
          </a:bodyPr>
          <a:lstStyle/>
          <a:p>
            <a:pPr eaLnBrk="1" hangingPunct="1">
              <a:buFont typeface="Wingdings" charset="0"/>
              <a:buChar char="v"/>
            </a:pPr>
            <a:r>
              <a:rPr lang="fr-FR" b="1" dirty="0">
                <a:latin typeface="Calibri" charset="0"/>
              </a:rPr>
              <a:t>Technique de mesure</a:t>
            </a:r>
          </a:p>
          <a:p>
            <a:pPr lvl="1" eaLnBrk="1" hangingPunct="1">
              <a:buFont typeface="Courier New" charset="0"/>
              <a:buChar char="o"/>
            </a:pPr>
            <a:r>
              <a:rPr lang="fr-FR" sz="3200" dirty="0">
                <a:latin typeface="Calibri" charset="0"/>
              </a:rPr>
              <a:t>Centre poche gonflable sur battement huméral</a:t>
            </a:r>
          </a:p>
          <a:p>
            <a:pPr lvl="1" eaLnBrk="1" hangingPunct="1">
              <a:buFont typeface="Courier New" charset="0"/>
              <a:buChar char="o"/>
            </a:pPr>
            <a:r>
              <a:rPr lang="fr-FR" sz="3200" dirty="0">
                <a:latin typeface="Calibri" charset="0"/>
              </a:rPr>
              <a:t>Bord inférieur au-dessus de la fossette </a:t>
            </a:r>
            <a:r>
              <a:rPr lang="fr-FR" sz="3200" dirty="0" err="1">
                <a:latin typeface="Calibri" charset="0"/>
              </a:rPr>
              <a:t>antécubitale</a:t>
            </a:r>
            <a:r>
              <a:rPr lang="fr-FR" sz="3200" dirty="0">
                <a:latin typeface="Calibri" charset="0"/>
              </a:rPr>
              <a:t> </a:t>
            </a:r>
            <a:r>
              <a:rPr lang="fr-FR" sz="3200" b="1" dirty="0">
                <a:solidFill>
                  <a:srgbClr val="FF0000"/>
                </a:solidFill>
                <a:latin typeface="Calibri" charset="0"/>
              </a:rPr>
              <a:t>(jamais sous le brassard)</a:t>
            </a:r>
          </a:p>
          <a:p>
            <a:pPr lvl="1" eaLnBrk="1" hangingPunct="1">
              <a:buFont typeface="Courier New" charset="0"/>
              <a:buChar char="o"/>
            </a:pPr>
            <a:r>
              <a:rPr lang="fr-FR" sz="3200" dirty="0">
                <a:latin typeface="Calibri" charset="0"/>
              </a:rPr>
              <a:t>PAS repérée par palpation du pouls, brassard gonflé 30mmHg au-dessus de cette valeur</a:t>
            </a:r>
          </a:p>
          <a:p>
            <a:pPr lvl="1" eaLnBrk="1" hangingPunct="1">
              <a:buFont typeface="Courier New" charset="0"/>
              <a:buChar char="o"/>
            </a:pPr>
            <a:r>
              <a:rPr lang="fr-FR" sz="3200" dirty="0">
                <a:latin typeface="Calibri" charset="0"/>
              </a:rPr>
              <a:t>Stéthoscope sur l’artère humérale</a:t>
            </a:r>
          </a:p>
          <a:p>
            <a:pPr lvl="1" eaLnBrk="1" hangingPunct="1">
              <a:buFont typeface="Courier New" charset="0"/>
              <a:buChar char="o"/>
            </a:pPr>
            <a:r>
              <a:rPr lang="fr-FR" sz="3200" dirty="0">
                <a:latin typeface="Calibri" charset="0"/>
              </a:rPr>
              <a:t>Dégonfler à 2mmHg par </a:t>
            </a:r>
            <a:r>
              <a:rPr lang="fr-FR" sz="3200" dirty="0" smtClean="0">
                <a:latin typeface="Calibri" charset="0"/>
              </a:rPr>
              <a:t>seconde</a:t>
            </a:r>
            <a:endParaRPr lang="fr-FR" sz="3200" dirty="0">
              <a:latin typeface="Calibri" charset="0"/>
            </a:endParaRPr>
          </a:p>
        </p:txBody>
      </p:sp>
      <p:pic>
        <p:nvPicPr>
          <p:cNvPr id="58371" name="Picture 129" descr="Tensiometre_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850" y="4292600"/>
            <a:ext cx="1835150" cy="194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43528869"/>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 calcmode="lin" valueType="num">
                                      <p:cBhvr additive="base">
                                        <p:cTn id="7" dur="500" fill="hold"/>
                                        <p:tgtEl>
                                          <p:spTgt spid="2048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2">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anim calcmode="lin" valueType="num">
                                      <p:cBhvr additive="base">
                                        <p:cTn id="11" dur="500" fill="hold"/>
                                        <p:tgtEl>
                                          <p:spTgt spid="2048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4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0482">
                                            <p:txEl>
                                              <p:pRg st="3" end="3"/>
                                            </p:txEl>
                                          </p:spTgt>
                                        </p:tgtEl>
                                        <p:attrNameLst>
                                          <p:attrName>style.visibility</p:attrName>
                                        </p:attrNameLst>
                                      </p:cBhvr>
                                      <p:to>
                                        <p:strVal val="visible"/>
                                      </p:to>
                                    </p:set>
                                    <p:anim calcmode="lin" valueType="num">
                                      <p:cBhvr additive="base">
                                        <p:cTn id="17" dur="500" fill="hold"/>
                                        <p:tgtEl>
                                          <p:spTgt spid="2048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482">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482">
                                            <p:txEl>
                                              <p:pRg st="4" end="4"/>
                                            </p:txEl>
                                          </p:spTgt>
                                        </p:tgtEl>
                                        <p:attrNameLst>
                                          <p:attrName>style.visibility</p:attrName>
                                        </p:attrNameLst>
                                      </p:cBhvr>
                                      <p:to>
                                        <p:strVal val="visible"/>
                                      </p:to>
                                    </p:set>
                                    <p:anim calcmode="lin" valueType="num">
                                      <p:cBhvr additive="base">
                                        <p:cTn id="21" dur="500" fill="hold"/>
                                        <p:tgtEl>
                                          <p:spTgt spid="2048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48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anim calcmode="lin" valueType="num">
                                      <p:cBhvr additive="base">
                                        <p:cTn id="27" dur="500" fill="hold"/>
                                        <p:tgtEl>
                                          <p:spTgt spid="2048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48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p:txBody>
          <a:bodyPr/>
          <a:lstStyle/>
          <a:p>
            <a:pPr eaLnBrk="1" hangingPunct="1"/>
            <a:endParaRPr lang="fr-FR">
              <a:latin typeface="Calibri" charset="0"/>
            </a:endParaRPr>
          </a:p>
        </p:txBody>
      </p:sp>
      <p:sp>
        <p:nvSpPr>
          <p:cNvPr id="61442" name="Espace réservé du contenu 2"/>
          <p:cNvSpPr>
            <a:spLocks noGrp="1"/>
          </p:cNvSpPr>
          <p:nvPr>
            <p:ph idx="1"/>
          </p:nvPr>
        </p:nvSpPr>
        <p:spPr/>
        <p:txBody>
          <a:bodyPr/>
          <a:lstStyle/>
          <a:p>
            <a:pPr eaLnBrk="1" hangingPunct="1"/>
            <a:endParaRPr lang="fr-FR">
              <a:latin typeface="Calibri" charset="0"/>
            </a:endParaRPr>
          </a:p>
        </p:txBody>
      </p:sp>
      <p:pic>
        <p:nvPicPr>
          <p:cNvPr id="4" name="Image 3" descr="http://t3.gstatic.com/images?q=tbn:ANd9GcSftAd2mpfFcMG1cXWZRwVan1NTlWCLh3rQ2QR15NE_VPBX9thY"/>
          <p:cNvPicPr/>
          <p:nvPr/>
        </p:nvPicPr>
        <p:blipFill>
          <a:blip r:embed="rId2" cstate="print"/>
          <a:srcRect/>
          <a:stretch>
            <a:fillRect/>
          </a:stretch>
        </p:blipFill>
        <p:spPr bwMode="auto">
          <a:xfrm>
            <a:off x="0" y="0"/>
            <a:ext cx="9144000" cy="6858000"/>
          </a:xfrm>
          <a:prstGeom prst="roundRect">
            <a:avLst/>
          </a:prstGeom>
          <a:noFill/>
          <a:ln w="9525">
            <a:solidFill>
              <a:schemeClr val="accent6"/>
            </a:solidFill>
            <a:miter lim="800000"/>
            <a:headEnd/>
            <a:tailEnd/>
          </a:ln>
        </p:spPr>
      </p:pic>
    </p:spTree>
    <p:extLst>
      <p:ext uri="{BB962C8B-B14F-4D97-AF65-F5344CB8AC3E}">
        <p14:creationId xmlns:p14="http://schemas.microsoft.com/office/powerpoint/2010/main" xmlns="" val="71175460"/>
      </p:ext>
    </p:extLst>
  </p:cSld>
  <p:clrMapOvr>
    <a:masterClrMapping/>
  </p:clrMapOvr>
  <p:transition>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1988840"/>
            <a:ext cx="6572250" cy="4455989"/>
          </a:xfrm>
        </p:spPr>
        <p:txBody>
          <a:bodyPr/>
          <a:lstStyle/>
          <a:p>
            <a:pPr>
              <a:buFont typeface="Wingdings" pitchFamily="2" charset="2"/>
              <a:buNone/>
            </a:pPr>
            <a:r>
              <a:rPr lang="fr-FR" altLang="fr-FR" sz="4000" b="1" dirty="0" smtClean="0"/>
              <a:t>	</a:t>
            </a:r>
          </a:p>
        </p:txBody>
      </p:sp>
      <p:cxnSp>
        <p:nvCxnSpPr>
          <p:cNvPr id="19" name="Connecteur droit avec flèche 19"/>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DIANOSTIC POSITIF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8" name="Titre 1"/>
          <p:cNvSpPr txBox="1">
            <a:spLocks/>
          </p:cNvSpPr>
          <p:nvPr/>
        </p:nvSpPr>
        <p:spPr>
          <a:xfrm>
            <a:off x="395536" y="1196752"/>
            <a:ext cx="6120680" cy="125367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fr-FR" sz="2800" b="1" dirty="0" smtClean="0">
                <a:latin typeface="Times New Roman" pitchFamily="18" charset="0"/>
                <a:cs typeface="Times New Roman" pitchFamily="18" charset="0"/>
              </a:rPr>
              <a:t>MESURE PRESSION ARTERIELLE CABINET OU OFFICINE</a:t>
            </a:r>
            <a:endParaRPr kumimoji="0" lang="fr-FR" altLang="fr-FR" sz="2800" b="1"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p:txBody>
      </p:sp>
      <p:pic>
        <p:nvPicPr>
          <p:cNvPr id="9" name="Picture 2" descr="http://sante.lefigaro.fr/sites/default/files/media/field_media_image/PHOac04982e-b68d-11e3-a00e-2667a3baa1c4-805x453.jpg"/>
          <p:cNvPicPr>
            <a:picLocks noChangeAspect="1" noChangeArrowheads="1"/>
          </p:cNvPicPr>
          <p:nvPr/>
        </p:nvPicPr>
        <p:blipFill>
          <a:blip r:embed="rId2" cstate="print"/>
          <a:srcRect/>
          <a:stretch>
            <a:fillRect/>
          </a:stretch>
        </p:blipFill>
        <p:spPr bwMode="auto">
          <a:xfrm>
            <a:off x="6444208" y="1124744"/>
            <a:ext cx="2699792" cy="1440160"/>
          </a:xfrm>
          <a:prstGeom prst="rect">
            <a:avLst/>
          </a:prstGeom>
          <a:noFill/>
        </p:spPr>
      </p:pic>
      <p:sp>
        <p:nvSpPr>
          <p:cNvPr id="10" name="Espace réservé du contenu 3"/>
          <p:cNvSpPr txBox="1">
            <a:spLocks/>
          </p:cNvSpPr>
          <p:nvPr/>
        </p:nvSpPr>
        <p:spPr bwMode="auto">
          <a:xfrm>
            <a:off x="179388" y="2420888"/>
            <a:ext cx="8964612" cy="4406950"/>
          </a:xfrm>
          <a:prstGeom prst="rect">
            <a:avLst/>
          </a:prstGeom>
          <a:ln/>
        </p:spPr>
        <p:style>
          <a:lnRef idx="1">
            <a:schemeClr val="accent2"/>
          </a:lnRef>
          <a:fillRef idx="2">
            <a:schemeClr val="accent2"/>
          </a:fillRef>
          <a:effectRef idx="1">
            <a:schemeClr val="accent2"/>
          </a:effectRef>
          <a:fontRef idx="minor">
            <a:schemeClr val="dk1"/>
          </a:fontRef>
        </p:style>
        <p:txBody>
          <a:bodyPr>
            <a:normAutofit lnSpcReduction="10000"/>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a:lstStyle>
          <a:p>
            <a:pPr>
              <a:defRPr/>
            </a:pPr>
            <a:r>
              <a:rPr lang="fr-FR" sz="2400" kern="0" dirty="0" smtClean="0">
                <a:latin typeface="Times New Roman" panose="02020603050405020304" pitchFamily="18" charset="0"/>
                <a:cs typeface="Times New Roman" panose="02020603050405020304" pitchFamily="18" charset="0"/>
              </a:rPr>
              <a:t>Calibrer les appareils de mesure</a:t>
            </a:r>
          </a:p>
          <a:p>
            <a:pPr>
              <a:defRPr/>
            </a:pPr>
            <a:endParaRPr lang="fr-FR" sz="2400" kern="0" dirty="0" smtClean="0">
              <a:latin typeface="Times New Roman" panose="02020603050405020304" pitchFamily="18" charset="0"/>
              <a:cs typeface="Times New Roman" panose="02020603050405020304" pitchFamily="18" charset="0"/>
            </a:endParaRPr>
          </a:p>
          <a:p>
            <a:pPr>
              <a:defRPr/>
            </a:pPr>
            <a:r>
              <a:rPr lang="fr-FR" sz="2400" kern="0" dirty="0" smtClean="0">
                <a:latin typeface="Times New Roman" panose="02020603050405020304" pitchFamily="18" charset="0"/>
                <a:cs typeface="Times New Roman" panose="02020603050405020304" pitchFamily="18" charset="0"/>
              </a:rPr>
              <a:t>Palper  le pouls avant la prise de la PA</a:t>
            </a:r>
          </a:p>
          <a:p>
            <a:pPr>
              <a:defRPr/>
            </a:pPr>
            <a:endParaRPr lang="fr-FR" sz="2400" kern="0" dirty="0" smtClean="0">
              <a:latin typeface="Times New Roman" panose="02020603050405020304" pitchFamily="18" charset="0"/>
              <a:cs typeface="Times New Roman" panose="02020603050405020304" pitchFamily="18" charset="0"/>
            </a:endParaRPr>
          </a:p>
          <a:p>
            <a:pPr>
              <a:defRPr/>
            </a:pPr>
            <a:r>
              <a:rPr lang="fr-FR" sz="2400" kern="0" dirty="0" smtClean="0">
                <a:latin typeface="Times New Roman" panose="02020603050405020304" pitchFamily="18" charset="0"/>
                <a:cs typeface="Times New Roman" panose="02020603050405020304" pitchFamily="18" charset="0"/>
              </a:rPr>
              <a:t>Si PA ≥ 140/90 mm Hg, mesurer au moins une seconde fois.</a:t>
            </a:r>
          </a:p>
          <a:p>
            <a:pPr>
              <a:defRPr/>
            </a:pPr>
            <a:endParaRPr lang="fr-FR" sz="2400" kern="0" dirty="0" smtClean="0">
              <a:latin typeface="Times New Roman" panose="02020603050405020304" pitchFamily="18" charset="0"/>
              <a:cs typeface="Times New Roman" panose="02020603050405020304" pitchFamily="18" charset="0"/>
            </a:endParaRPr>
          </a:p>
          <a:p>
            <a:pPr>
              <a:defRPr/>
            </a:pPr>
            <a:r>
              <a:rPr lang="fr-FR" sz="2400" kern="0" dirty="0" smtClean="0">
                <a:solidFill>
                  <a:srgbClr val="FF3300"/>
                </a:solidFill>
                <a:latin typeface="Times New Roman" panose="02020603050405020304" pitchFamily="18" charset="0"/>
                <a:cs typeface="Times New Roman" panose="02020603050405020304" pitchFamily="18" charset="0"/>
              </a:rPr>
              <a:t>Mesurer aux 2 bras </a:t>
            </a:r>
            <a:r>
              <a:rPr lang="fr-FR" sz="2400" kern="0" dirty="0" smtClean="0">
                <a:latin typeface="Times New Roman" panose="02020603050405020304" pitchFamily="18" charset="0"/>
                <a:cs typeface="Times New Roman" panose="02020603050405020304" pitchFamily="18" charset="0"/>
              </a:rPr>
              <a:t>: le bras qui affiche la PA la plus élevée sert de référence pour les mesures futures</a:t>
            </a:r>
          </a:p>
          <a:p>
            <a:pPr>
              <a:defRPr/>
            </a:pPr>
            <a:endParaRPr lang="fr-FR" sz="2400" b="0" kern="0" dirty="0" smtClean="0">
              <a:solidFill>
                <a:srgbClr val="FF3300"/>
              </a:solidFill>
              <a:latin typeface="Times New Roman" panose="02020603050405020304" pitchFamily="18" charset="0"/>
              <a:cs typeface="Times New Roman" panose="02020603050405020304" pitchFamily="18" charset="0"/>
            </a:endParaRPr>
          </a:p>
          <a:p>
            <a:pPr>
              <a:defRPr/>
            </a:pPr>
            <a:r>
              <a:rPr lang="fr-FR" sz="2400" kern="0" dirty="0" smtClean="0">
                <a:solidFill>
                  <a:srgbClr val="FF3300"/>
                </a:solidFill>
                <a:latin typeface="Times New Roman" panose="02020603050405020304" pitchFamily="18" charset="0"/>
                <a:cs typeface="Times New Roman" panose="02020603050405020304" pitchFamily="18" charset="0"/>
              </a:rPr>
              <a:t>Mesurer en position debout </a:t>
            </a:r>
            <a:r>
              <a:rPr lang="fr-FR" sz="2400" kern="0" dirty="0" smtClean="0">
                <a:latin typeface="Times New Roman" panose="02020603050405020304" pitchFamily="18" charset="0"/>
                <a:cs typeface="Times New Roman" panose="02020603050405020304" pitchFamily="18" charset="0"/>
              </a:rPr>
              <a:t>à la recherche d’une hypotension orthostatique (baisse PAS ≥ 20 mm hg).</a:t>
            </a:r>
            <a:endParaRPr lang="fr-FR" sz="2400" kern="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1988840"/>
            <a:ext cx="6572250" cy="4455989"/>
          </a:xfrm>
        </p:spPr>
        <p:txBody>
          <a:bodyPr/>
          <a:lstStyle/>
          <a:p>
            <a:pPr>
              <a:buFont typeface="Wingdings" pitchFamily="2" charset="2"/>
              <a:buNone/>
            </a:pPr>
            <a:r>
              <a:rPr lang="fr-FR" altLang="fr-FR" sz="4000" b="1" dirty="0" smtClean="0"/>
              <a:t>	</a:t>
            </a:r>
          </a:p>
        </p:txBody>
      </p:sp>
      <p:cxnSp>
        <p:nvCxnSpPr>
          <p:cNvPr id="19" name="Connecteur droit avec flèche 19"/>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DIANOSTIC POSITIF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8" name="Titre 1"/>
          <p:cNvSpPr txBox="1">
            <a:spLocks/>
          </p:cNvSpPr>
          <p:nvPr/>
        </p:nvSpPr>
        <p:spPr>
          <a:xfrm>
            <a:off x="0" y="1124744"/>
            <a:ext cx="6516216" cy="125367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lnSpcReduction="10000"/>
          </a:bodyPr>
          <a:lstStyle/>
          <a:p>
            <a:pPr algn="ctr">
              <a:spcBef>
                <a:spcPct val="0"/>
              </a:spcBef>
              <a:defRPr/>
            </a:pPr>
            <a:r>
              <a:rPr lang="fr-FR" altLang="fr-FR" sz="2800" b="1" dirty="0" smtClean="0">
                <a:latin typeface="Times New Roman" pitchFamily="18" charset="0"/>
                <a:cs typeface="Times New Roman" pitchFamily="18" charset="0"/>
              </a:rPr>
              <a:t>MESURE PRESSION ARTERIELLE CABINET OU OFFICINE</a:t>
            </a:r>
            <a:endParaRPr lang="fr-FR" altLang="fr-FR" sz="2800" b="1" dirty="0" smtClean="0">
              <a:solidFill>
                <a:schemeClr val="dk1"/>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fr-FR" sz="2800" dirty="0" smtClean="0">
                <a:latin typeface="Times New Roman" pitchFamily="18" charset="0"/>
                <a:cs typeface="Times New Roman" pitchFamily="18" charset="0"/>
              </a:rPr>
              <a:t>: </a:t>
            </a:r>
            <a:r>
              <a:rPr lang="fr-FR" altLang="fr-FR" sz="2800" b="1" dirty="0" smtClean="0">
                <a:solidFill>
                  <a:srgbClr val="FF0000"/>
                </a:solidFill>
                <a:latin typeface="Times New Roman" pitchFamily="18" charset="0"/>
                <a:cs typeface="Times New Roman" pitchFamily="18" charset="0"/>
              </a:rPr>
              <a:t>Pièges</a:t>
            </a:r>
            <a:r>
              <a:rPr lang="fr-FR" altLang="fr-FR" sz="2800" dirty="0" smtClean="0">
                <a:solidFill>
                  <a:srgbClr val="FF0000"/>
                </a:solidFill>
                <a:latin typeface="Times New Roman" pitchFamily="18" charset="0"/>
                <a:cs typeface="Times New Roman" pitchFamily="18" charset="0"/>
              </a:rPr>
              <a:t>!</a:t>
            </a:r>
            <a:endParaRPr kumimoji="0" lang="fr-FR" altLang="fr-FR" sz="28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pic>
        <p:nvPicPr>
          <p:cNvPr id="9" name="Picture 2" descr="http://sante.lefigaro.fr/sites/default/files/media/field_media_image/PHOac04982e-b68d-11e3-a00e-2667a3baa1c4-805x453.jpg"/>
          <p:cNvPicPr>
            <a:picLocks noChangeAspect="1" noChangeArrowheads="1"/>
          </p:cNvPicPr>
          <p:nvPr/>
        </p:nvPicPr>
        <p:blipFill>
          <a:blip r:embed="rId2" cstate="print"/>
          <a:srcRect/>
          <a:stretch>
            <a:fillRect/>
          </a:stretch>
        </p:blipFill>
        <p:spPr bwMode="auto">
          <a:xfrm>
            <a:off x="6444208" y="1124744"/>
            <a:ext cx="2699792" cy="1440160"/>
          </a:xfrm>
          <a:prstGeom prst="rect">
            <a:avLst/>
          </a:prstGeom>
          <a:noFill/>
        </p:spPr>
      </p:pic>
      <p:sp>
        <p:nvSpPr>
          <p:cNvPr id="11" name="Espace réservé du contenu 3"/>
          <p:cNvSpPr txBox="1">
            <a:spLocks/>
          </p:cNvSpPr>
          <p:nvPr/>
        </p:nvSpPr>
        <p:spPr bwMode="auto">
          <a:xfrm>
            <a:off x="179388" y="2636912"/>
            <a:ext cx="8856662" cy="3600400"/>
          </a:xfrm>
          <a:prstGeom prst="rect">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a:lstStyle>
          <a:p>
            <a:pPr>
              <a:defRPr/>
            </a:pPr>
            <a:r>
              <a:rPr lang="fr-FR" sz="2400" kern="0" dirty="0" smtClean="0">
                <a:latin typeface="Times New Roman" panose="02020603050405020304" pitchFamily="18" charset="0"/>
                <a:cs typeface="Times New Roman" panose="02020603050405020304" pitchFamily="18" charset="0"/>
              </a:rPr>
              <a:t>Effet blouse blanche fréquente.</a:t>
            </a:r>
          </a:p>
          <a:p>
            <a:pPr>
              <a:defRPr/>
            </a:pPr>
            <a:endParaRPr lang="fr-FR" sz="2400" kern="0" dirty="0" smtClean="0">
              <a:latin typeface="Times New Roman" panose="02020603050405020304" pitchFamily="18" charset="0"/>
              <a:cs typeface="Times New Roman" panose="02020603050405020304" pitchFamily="18" charset="0"/>
            </a:endParaRPr>
          </a:p>
          <a:p>
            <a:pPr>
              <a:defRPr/>
            </a:pPr>
            <a:r>
              <a:rPr lang="fr-FR" sz="2400" kern="0" dirty="0">
                <a:latin typeface="Times New Roman" panose="02020603050405020304" pitchFamily="18" charset="0"/>
                <a:cs typeface="Times New Roman" panose="02020603050405020304" pitchFamily="18" charset="0"/>
              </a:rPr>
              <a:t>L</a:t>
            </a:r>
            <a:r>
              <a:rPr lang="fr-FR" sz="2400" kern="0" dirty="0" smtClean="0">
                <a:latin typeface="Times New Roman" panose="02020603050405020304" pitchFamily="18" charset="0"/>
                <a:cs typeface="Times New Roman" panose="02020603050405020304" pitchFamily="18" charset="0"/>
              </a:rPr>
              <a:t>a PA varie au cours de la journée et de la nuit .</a:t>
            </a:r>
          </a:p>
          <a:p>
            <a:pPr>
              <a:defRPr/>
            </a:pPr>
            <a:endParaRPr lang="fr-FR" sz="2400" kern="0" dirty="0" smtClean="0">
              <a:latin typeface="Times New Roman" panose="02020603050405020304" pitchFamily="18" charset="0"/>
              <a:cs typeface="Times New Roman" panose="02020603050405020304" pitchFamily="18" charset="0"/>
            </a:endParaRPr>
          </a:p>
          <a:p>
            <a:pPr>
              <a:defRPr/>
            </a:pPr>
            <a:r>
              <a:rPr lang="fr-FR" sz="2400" kern="0" dirty="0" smtClean="0">
                <a:solidFill>
                  <a:schemeClr val="tx1"/>
                </a:solidFill>
                <a:latin typeface="Times New Roman" panose="02020603050405020304" pitchFamily="18" charset="0"/>
                <a:cs typeface="Times New Roman" panose="02020603050405020304" pitchFamily="18" charset="0"/>
              </a:rPr>
              <a:t>On peut faire des erreurs de lecture.</a:t>
            </a:r>
          </a:p>
          <a:p>
            <a:pPr>
              <a:defRPr/>
            </a:pPr>
            <a:endParaRPr lang="fr-FR" sz="2400" kern="0" dirty="0" smtClean="0">
              <a:solidFill>
                <a:schemeClr val="tx1"/>
              </a:solidFill>
              <a:latin typeface="Times New Roman" panose="02020603050405020304" pitchFamily="18" charset="0"/>
              <a:cs typeface="Times New Roman" panose="02020603050405020304" pitchFamily="18" charset="0"/>
            </a:endParaRPr>
          </a:p>
          <a:p>
            <a:pPr>
              <a:defRPr/>
            </a:pPr>
            <a:r>
              <a:rPr lang="fr-FR" sz="2400" kern="0" dirty="0" smtClean="0">
                <a:solidFill>
                  <a:schemeClr val="tx1"/>
                </a:solidFill>
                <a:latin typeface="Times New Roman" panose="02020603050405020304" pitchFamily="18" charset="0"/>
                <a:cs typeface="Times New Roman" panose="02020603050405020304" pitchFamily="18" charset="0"/>
              </a:rPr>
              <a:t>L’appareil peut être défectueux ou non ré-étalonné.</a:t>
            </a:r>
          </a:p>
          <a:p>
            <a:pPr>
              <a:defRPr/>
            </a:pPr>
            <a:endParaRPr lang="fr-FR" sz="2400" kern="0" dirty="0" smtClean="0">
              <a:latin typeface="Times New Roman" panose="02020603050405020304" pitchFamily="18" charset="0"/>
              <a:cs typeface="Times New Roman" panose="02020603050405020304" pitchFamily="18" charset="0"/>
            </a:endParaRPr>
          </a:p>
          <a:p>
            <a:pPr>
              <a:defRPr/>
            </a:pPr>
            <a:r>
              <a:rPr lang="fr-FR" sz="2400" kern="0" dirty="0" smtClean="0">
                <a:latin typeface="Times New Roman" panose="02020603050405020304" pitchFamily="18" charset="0"/>
                <a:cs typeface="Times New Roman" panose="02020603050405020304" pitchFamily="18" charset="0"/>
              </a:rPr>
              <a:t>Le patient lui-même (artères rigides chez le sujet âgé).</a:t>
            </a:r>
            <a:endParaRPr lang="fr-FR" sz="2400" kern="0" dirty="0">
              <a:latin typeface="Times New Roman" panose="02020603050405020304" pitchFamily="18" charset="0"/>
              <a:cs typeface="Times New Roman" panose="02020603050405020304" pitchFamily="18" charset="0"/>
            </a:endParaRPr>
          </a:p>
        </p:txBody>
      </p:sp>
      <p:sp>
        <p:nvSpPr>
          <p:cNvPr id="12" name="Rectangle 11"/>
          <p:cNvSpPr/>
          <p:nvPr/>
        </p:nvSpPr>
        <p:spPr>
          <a:xfrm>
            <a:off x="179512" y="6237288"/>
            <a:ext cx="8784976" cy="504825"/>
          </a:xfrm>
          <a:prstGeom prst="rect">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rgbClr val="FFFF00"/>
                </a:solidFill>
              </a:rPr>
              <a:t> Répéter les mesures SVP+++</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4016" y="1447155"/>
            <a:ext cx="8892480" cy="4718149"/>
          </a:xfrm>
        </p:spPr>
        <p:txBody>
          <a:bodyPr>
            <a:normAutofit lnSpcReduction="10000"/>
          </a:bodyPr>
          <a:lstStyle/>
          <a:p>
            <a:pPr>
              <a:buNone/>
            </a:pPr>
            <a:r>
              <a:rPr lang="fr-FR" sz="2800" dirty="0" smtClean="0">
                <a:effectLst/>
              </a:rPr>
              <a:t>1- Vous pensez à une HTA sévère ? </a:t>
            </a:r>
            <a:r>
              <a:rPr lang="fr-FR" sz="2800" b="1" dirty="0" smtClean="0">
                <a:solidFill>
                  <a:srgbClr val="002060"/>
                </a:solidFill>
                <a:effectLst/>
              </a:rPr>
              <a:t>OUI</a:t>
            </a:r>
            <a:r>
              <a:rPr lang="fr-FR" sz="2800" dirty="0" smtClean="0">
                <a:solidFill>
                  <a:srgbClr val="002060"/>
                </a:solidFill>
                <a:effectLst/>
              </a:rPr>
              <a:t>	</a:t>
            </a:r>
            <a:r>
              <a:rPr lang="fr-FR" sz="2800" b="1" dirty="0" smtClean="0">
                <a:solidFill>
                  <a:srgbClr val="002060"/>
                </a:solidFill>
                <a:effectLst/>
              </a:rPr>
              <a:t>NON</a:t>
            </a:r>
          </a:p>
          <a:p>
            <a:pPr>
              <a:buNone/>
            </a:pPr>
            <a:r>
              <a:rPr lang="fr-FR" sz="2800" dirty="0" smtClean="0">
                <a:effectLst/>
              </a:rPr>
              <a:t>2- Vous débuter immédiatement un traitement ? </a:t>
            </a:r>
            <a:r>
              <a:rPr lang="fr-FR" sz="2800" b="1" dirty="0" smtClean="0">
                <a:solidFill>
                  <a:srgbClr val="002060"/>
                </a:solidFill>
                <a:effectLst/>
              </a:rPr>
              <a:t>OUI</a:t>
            </a:r>
            <a:r>
              <a:rPr lang="fr-FR" sz="2800" dirty="0" smtClean="0">
                <a:solidFill>
                  <a:srgbClr val="002060"/>
                </a:solidFill>
                <a:effectLst/>
              </a:rPr>
              <a:t>	</a:t>
            </a:r>
            <a:r>
              <a:rPr lang="fr-FR" sz="2800" b="1" dirty="0" smtClean="0">
                <a:solidFill>
                  <a:srgbClr val="002060"/>
                </a:solidFill>
                <a:effectLst/>
              </a:rPr>
              <a:t>NON</a:t>
            </a:r>
          </a:p>
          <a:p>
            <a:pPr>
              <a:buNone/>
            </a:pPr>
            <a:r>
              <a:rPr lang="fr-FR" sz="2800" dirty="0" smtClean="0">
                <a:effectLst/>
              </a:rPr>
              <a:t>3- Quelle molécule donneriez vous ?</a:t>
            </a:r>
          </a:p>
          <a:p>
            <a:pPr>
              <a:buNone/>
            </a:pPr>
            <a:r>
              <a:rPr lang="fr-FR" sz="2800" dirty="0" smtClean="0">
                <a:effectLst/>
              </a:rPr>
              <a:t>	- Diurétique			- Calcique</a:t>
            </a:r>
          </a:p>
          <a:p>
            <a:pPr>
              <a:buNone/>
            </a:pPr>
            <a:r>
              <a:rPr lang="fr-FR" sz="2800" dirty="0" smtClean="0">
                <a:effectLst/>
              </a:rPr>
              <a:t>	- IEC ou ARA2			- Bétabloquant</a:t>
            </a:r>
          </a:p>
          <a:p>
            <a:pPr>
              <a:buNone/>
            </a:pPr>
            <a:r>
              <a:rPr lang="fr-FR" sz="2800" dirty="0" smtClean="0">
                <a:effectLst/>
              </a:rPr>
              <a:t>	- Autres</a:t>
            </a:r>
          </a:p>
          <a:p>
            <a:pPr>
              <a:buNone/>
            </a:pPr>
            <a:r>
              <a:rPr lang="fr-FR" sz="2800" dirty="0" smtClean="0">
                <a:effectLst/>
              </a:rPr>
              <a:t>4- Vous l’envoyez chez le médecin traitant ?</a:t>
            </a:r>
          </a:p>
          <a:p>
            <a:pPr>
              <a:buNone/>
            </a:pPr>
            <a:r>
              <a:rPr lang="fr-FR" sz="2800" dirty="0" smtClean="0"/>
              <a:t>5- </a:t>
            </a:r>
            <a:r>
              <a:rPr lang="fr-FR" sz="2800" dirty="0"/>
              <a:t>Vous l’envoyez chez le médecin </a:t>
            </a:r>
            <a:r>
              <a:rPr lang="fr-FR" sz="2800" dirty="0" smtClean="0"/>
              <a:t>cardiologue </a:t>
            </a:r>
            <a:r>
              <a:rPr lang="fr-FR" sz="2800" dirty="0" smtClean="0"/>
              <a:t>?</a:t>
            </a:r>
            <a:endParaRPr lang="fr-FR" sz="2800" dirty="0" smtClean="0">
              <a:effectLst/>
            </a:endParaRPr>
          </a:p>
          <a:p>
            <a:pPr>
              <a:buNone/>
            </a:pPr>
            <a:r>
              <a:rPr lang="fr-FR" sz="2800" dirty="0"/>
              <a:t>6</a:t>
            </a:r>
            <a:r>
              <a:rPr lang="fr-FR" sz="2800" dirty="0" smtClean="0">
                <a:effectLst/>
              </a:rPr>
              <a:t>- Vous pensez à une fausse HTA ?</a:t>
            </a:r>
            <a:endParaRPr lang="fr-FR" sz="2800" dirty="0">
              <a:effectLst/>
            </a:endParaRPr>
          </a:p>
        </p:txBody>
      </p:sp>
      <p:sp>
        <p:nvSpPr>
          <p:cNvPr id="4" name="Rectangle 2"/>
          <p:cNvSpPr txBox="1">
            <a:spLocks noChangeArrowheads="1"/>
          </p:cNvSpPr>
          <p:nvPr/>
        </p:nvSpPr>
        <p:spPr bwMode="auto">
          <a:xfrm>
            <a:off x="457200" y="44450"/>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400" b="1" i="0" u="none" strike="noStrike" kern="0" cap="none" spc="0" normalizeH="0" baseline="0" noProof="0" dirty="0" smtClean="0">
                <a:ln>
                  <a:noFill/>
                </a:ln>
                <a:effectLst/>
                <a:uLnTx/>
                <a:uFillTx/>
                <a:latin typeface="+mj-lt"/>
                <a:ea typeface="+mj-ea"/>
                <a:cs typeface="+mj-cs"/>
              </a:rPr>
              <a:t>Quizz</a:t>
            </a:r>
          </a:p>
        </p:txBody>
      </p:sp>
    </p:spTree>
  </p:cSld>
  <p:clrMapOvr>
    <a:masterClrMapping/>
  </p:clrMapOvr>
  <p:transition>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1988840"/>
            <a:ext cx="6572250" cy="4455989"/>
          </a:xfrm>
        </p:spPr>
        <p:txBody>
          <a:bodyPr/>
          <a:lstStyle/>
          <a:p>
            <a:pPr>
              <a:buFont typeface="Wingdings" pitchFamily="2" charset="2"/>
              <a:buNone/>
            </a:pPr>
            <a:r>
              <a:rPr lang="fr-FR" altLang="fr-FR" sz="4000" b="1" dirty="0" smtClean="0"/>
              <a:t>	</a:t>
            </a:r>
          </a:p>
        </p:txBody>
      </p:sp>
      <p:cxnSp>
        <p:nvCxnSpPr>
          <p:cNvPr id="19" name="Connecteur droit avec flèche 19"/>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DIANOSTIC POSITIF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1" name="Titre 1"/>
          <p:cNvSpPr txBox="1">
            <a:spLocks/>
          </p:cNvSpPr>
          <p:nvPr/>
        </p:nvSpPr>
        <p:spPr>
          <a:xfrm>
            <a:off x="1259632" y="1340768"/>
            <a:ext cx="4968553" cy="1109662"/>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fr-FR" sz="2800" noProof="0" dirty="0" smtClean="0">
                <a:latin typeface="Times New Roman" pitchFamily="18" charset="0"/>
                <a:cs typeface="Times New Roman" pitchFamily="18" charset="0"/>
              </a:rPr>
              <a:t>AUTOMESURE</a:t>
            </a:r>
            <a:endParaRPr kumimoji="0" lang="fr-FR" altLang="fr-FR" sz="28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p:txBody>
      </p:sp>
      <p:pic>
        <p:nvPicPr>
          <p:cNvPr id="12" name="Picture 4" descr="http://www.automesure.com/library/achats/Tensoval-duo-control.jpg"/>
          <p:cNvPicPr>
            <a:picLocks noChangeAspect="1" noChangeArrowheads="1"/>
          </p:cNvPicPr>
          <p:nvPr/>
        </p:nvPicPr>
        <p:blipFill>
          <a:blip r:embed="rId2" cstate="print"/>
          <a:srcRect/>
          <a:stretch>
            <a:fillRect/>
          </a:stretch>
        </p:blipFill>
        <p:spPr bwMode="auto">
          <a:xfrm>
            <a:off x="6263680" y="1052736"/>
            <a:ext cx="2880320" cy="1584176"/>
          </a:xfrm>
          <a:prstGeom prst="rect">
            <a:avLst/>
          </a:prstGeom>
          <a:noFill/>
        </p:spPr>
      </p:pic>
      <p:pic>
        <p:nvPicPr>
          <p:cNvPr id="13" name="Picture 2"/>
          <p:cNvPicPr>
            <a:picLocks noChangeAspect="1" noChangeArrowheads="1"/>
          </p:cNvPicPr>
          <p:nvPr/>
        </p:nvPicPr>
        <p:blipFill>
          <a:blip r:embed="rId3" cstate="print"/>
          <a:srcRect b="30058"/>
          <a:stretch>
            <a:fillRect/>
          </a:stretch>
        </p:blipFill>
        <p:spPr bwMode="auto">
          <a:xfrm>
            <a:off x="430212" y="2636912"/>
            <a:ext cx="8713788" cy="3600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1988840"/>
            <a:ext cx="6572250" cy="4455989"/>
          </a:xfrm>
        </p:spPr>
        <p:txBody>
          <a:bodyPr/>
          <a:lstStyle/>
          <a:p>
            <a:pPr>
              <a:buFont typeface="Wingdings" pitchFamily="2" charset="2"/>
              <a:buNone/>
            </a:pPr>
            <a:r>
              <a:rPr lang="fr-FR" altLang="fr-FR" sz="4000" b="1" dirty="0" smtClean="0"/>
              <a:t>	</a:t>
            </a:r>
          </a:p>
        </p:txBody>
      </p:sp>
      <p:cxnSp>
        <p:nvCxnSpPr>
          <p:cNvPr id="19" name="Connecteur droit avec flèche 19"/>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DIANOSTIC POSITIF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1" name="Titre 1"/>
          <p:cNvSpPr txBox="1">
            <a:spLocks/>
          </p:cNvSpPr>
          <p:nvPr/>
        </p:nvSpPr>
        <p:spPr>
          <a:xfrm>
            <a:off x="1259632" y="1340768"/>
            <a:ext cx="4968553" cy="1109662"/>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fr-FR" sz="2800" noProof="0" dirty="0" smtClean="0">
                <a:latin typeface="Times New Roman" pitchFamily="18" charset="0"/>
                <a:cs typeface="Times New Roman" pitchFamily="18" charset="0"/>
              </a:rPr>
              <a:t>AUTOMESURE</a:t>
            </a:r>
            <a:endParaRPr kumimoji="0" lang="fr-FR" altLang="fr-FR" sz="28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p:txBody>
      </p:sp>
      <p:pic>
        <p:nvPicPr>
          <p:cNvPr id="12" name="Picture 4" descr="http://www.automesure.com/library/achats/Tensoval-duo-control.jpg"/>
          <p:cNvPicPr>
            <a:picLocks noChangeAspect="1" noChangeArrowheads="1"/>
          </p:cNvPicPr>
          <p:nvPr/>
        </p:nvPicPr>
        <p:blipFill>
          <a:blip r:embed="rId2" cstate="print"/>
          <a:srcRect/>
          <a:stretch>
            <a:fillRect/>
          </a:stretch>
        </p:blipFill>
        <p:spPr bwMode="auto">
          <a:xfrm>
            <a:off x="6263680" y="1052736"/>
            <a:ext cx="2880320" cy="1584176"/>
          </a:xfrm>
          <a:prstGeom prst="rect">
            <a:avLst/>
          </a:prstGeom>
          <a:noFill/>
        </p:spPr>
      </p:pic>
      <p:pic>
        <p:nvPicPr>
          <p:cNvPr id="9" name="Picture 2"/>
          <p:cNvPicPr>
            <a:picLocks noChangeAspect="1" noChangeArrowheads="1"/>
          </p:cNvPicPr>
          <p:nvPr/>
        </p:nvPicPr>
        <p:blipFill>
          <a:blip r:embed="rId3" cstate="print"/>
          <a:srcRect/>
          <a:stretch>
            <a:fillRect/>
          </a:stretch>
        </p:blipFill>
        <p:spPr bwMode="auto">
          <a:xfrm>
            <a:off x="107950" y="2492896"/>
            <a:ext cx="9036050" cy="436510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1988840"/>
            <a:ext cx="6572250" cy="4455989"/>
          </a:xfrm>
        </p:spPr>
        <p:txBody>
          <a:bodyPr/>
          <a:lstStyle/>
          <a:p>
            <a:pPr>
              <a:buFont typeface="Wingdings" pitchFamily="2" charset="2"/>
              <a:buNone/>
            </a:pPr>
            <a:r>
              <a:rPr lang="fr-FR" altLang="fr-FR" sz="4000" b="1" dirty="0" smtClean="0"/>
              <a:t>	</a:t>
            </a:r>
          </a:p>
        </p:txBody>
      </p:sp>
      <p:cxnSp>
        <p:nvCxnSpPr>
          <p:cNvPr id="19" name="Connecteur droit avec flèche 19"/>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DIANOSTIC POSITIF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1" name="Titre 1"/>
          <p:cNvSpPr txBox="1">
            <a:spLocks/>
          </p:cNvSpPr>
          <p:nvPr/>
        </p:nvSpPr>
        <p:spPr>
          <a:xfrm>
            <a:off x="0" y="1340768"/>
            <a:ext cx="5940152" cy="1109662"/>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fr-FR" sz="2800" noProof="0" dirty="0" smtClean="0">
                <a:latin typeface="Times New Roman" pitchFamily="18" charset="0"/>
                <a:cs typeface="Times New Roman" pitchFamily="18" charset="0"/>
              </a:rPr>
              <a:t>AUTOMESURE: </a:t>
            </a:r>
            <a:r>
              <a:rPr lang="fr-FR" altLang="fr-FR" sz="2800" b="1" noProof="0" dirty="0" smtClean="0">
                <a:solidFill>
                  <a:srgbClr val="FF0000"/>
                </a:solidFill>
                <a:latin typeface="Times New Roman" pitchFamily="18" charset="0"/>
                <a:cs typeface="Times New Roman" pitchFamily="18" charset="0"/>
              </a:rPr>
              <a:t>ce qu’il ne faut pas!</a:t>
            </a:r>
            <a:endParaRPr kumimoji="0" lang="fr-FR" alt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pic>
        <p:nvPicPr>
          <p:cNvPr id="12" name="Picture 4" descr="http://www.automesure.com/library/achats/Tensoval-duo-control.jpg"/>
          <p:cNvPicPr>
            <a:picLocks noChangeAspect="1" noChangeArrowheads="1"/>
          </p:cNvPicPr>
          <p:nvPr/>
        </p:nvPicPr>
        <p:blipFill>
          <a:blip r:embed="rId2" cstate="print"/>
          <a:srcRect/>
          <a:stretch>
            <a:fillRect/>
          </a:stretch>
        </p:blipFill>
        <p:spPr bwMode="auto">
          <a:xfrm>
            <a:off x="6263680" y="1052736"/>
            <a:ext cx="2880320" cy="1584176"/>
          </a:xfrm>
          <a:prstGeom prst="rect">
            <a:avLst/>
          </a:prstGeom>
          <a:noFill/>
        </p:spPr>
      </p:pic>
      <p:pic>
        <p:nvPicPr>
          <p:cNvPr id="10" name="Picture 2"/>
          <p:cNvPicPr>
            <a:picLocks noChangeAspect="1" noChangeArrowheads="1"/>
          </p:cNvPicPr>
          <p:nvPr/>
        </p:nvPicPr>
        <p:blipFill>
          <a:blip r:embed="rId3" cstate="print"/>
          <a:srcRect/>
          <a:stretch>
            <a:fillRect/>
          </a:stretch>
        </p:blipFill>
        <p:spPr bwMode="auto">
          <a:xfrm>
            <a:off x="611560" y="2780928"/>
            <a:ext cx="8208962" cy="39782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609600" y="273050"/>
            <a:ext cx="8077200" cy="869950"/>
          </a:xfrm>
          <a:prstGeom prst="rect">
            <a:avLst/>
          </a:prstGeom>
          <a:noFill/>
          <a:ln>
            <a:noFill/>
          </a:ln>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endParaRPr lang="fr-FR" kern="0" dirty="0">
              <a:solidFill>
                <a:srgbClr val="C00000"/>
              </a:solidFill>
            </a:endParaRPr>
          </a:p>
        </p:txBody>
      </p:sp>
      <p:sp>
        <p:nvSpPr>
          <p:cNvPr id="21509" name="Espace réservé du contenu 3"/>
          <p:cNvSpPr>
            <a:spLocks noGrp="1"/>
          </p:cNvSpPr>
          <p:nvPr>
            <p:ph sz="quarter" idx="1"/>
          </p:nvPr>
        </p:nvSpPr>
        <p:spPr>
          <a:xfrm>
            <a:off x="2571750" y="2402011"/>
            <a:ext cx="6572250" cy="4455989"/>
          </a:xfrm>
        </p:spPr>
        <p:txBody>
          <a:bodyPr/>
          <a:lstStyle/>
          <a:p>
            <a:pPr>
              <a:buFont typeface="Wingdings" pitchFamily="2" charset="2"/>
              <a:buNone/>
            </a:pPr>
            <a:r>
              <a:rPr lang="fr-FR" altLang="fr-FR" sz="4000" b="1" dirty="0" smtClean="0"/>
              <a:t>	</a:t>
            </a:r>
          </a:p>
        </p:txBody>
      </p:sp>
      <p:cxnSp>
        <p:nvCxnSpPr>
          <p:cNvPr id="19" name="Connecteur droit avec flèche 19"/>
          <p:cNvCxnSpPr/>
          <p:nvPr/>
        </p:nvCxnSpPr>
        <p:spPr>
          <a:xfrm rot="5400000">
            <a:off x="4314825" y="4743450"/>
            <a:ext cx="871538" cy="71438"/>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DIANOSTIC POSITIF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9" name="Titre 1"/>
          <p:cNvSpPr txBox="1">
            <a:spLocks/>
          </p:cNvSpPr>
          <p:nvPr/>
        </p:nvSpPr>
        <p:spPr>
          <a:xfrm>
            <a:off x="827584" y="1412776"/>
            <a:ext cx="4968553" cy="1109662"/>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altLang="fr-FR" sz="2800" noProof="0" dirty="0" smtClean="0">
                <a:latin typeface="Times New Roman" pitchFamily="18" charset="0"/>
                <a:cs typeface="Times New Roman" pitchFamily="18" charset="0"/>
              </a:rPr>
              <a:t>MAPA</a:t>
            </a:r>
            <a:endParaRPr kumimoji="0" lang="fr-FR" altLang="fr-FR" sz="28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p:txBody>
      </p:sp>
      <p:pic>
        <p:nvPicPr>
          <p:cNvPr id="13" name="Picture 2"/>
          <p:cNvPicPr>
            <a:picLocks noChangeAspect="1" noChangeArrowheads="1"/>
          </p:cNvPicPr>
          <p:nvPr/>
        </p:nvPicPr>
        <p:blipFill>
          <a:blip r:embed="rId2" cstate="print"/>
          <a:srcRect/>
          <a:stretch>
            <a:fillRect/>
          </a:stretch>
        </p:blipFill>
        <p:spPr bwMode="auto">
          <a:xfrm>
            <a:off x="6444208" y="1124744"/>
            <a:ext cx="2677567" cy="2016224"/>
          </a:xfrm>
          <a:prstGeom prst="rect">
            <a:avLst/>
          </a:prstGeom>
          <a:noFill/>
          <a:ln w="9525">
            <a:noFill/>
            <a:miter lim="800000"/>
            <a:headEnd/>
            <a:tailEnd/>
          </a:ln>
        </p:spPr>
      </p:pic>
      <p:sp>
        <p:nvSpPr>
          <p:cNvPr id="14" name="Espace réservé du contenu 2"/>
          <p:cNvSpPr txBox="1">
            <a:spLocks/>
          </p:cNvSpPr>
          <p:nvPr/>
        </p:nvSpPr>
        <p:spPr bwMode="auto">
          <a:xfrm>
            <a:off x="179512" y="3157389"/>
            <a:ext cx="8424863" cy="3700611"/>
          </a:xfrm>
          <a:prstGeom prst="rect">
            <a:avLst/>
          </a:prstGeom>
          <a:ln/>
          <a:extLst/>
        </p:spPr>
        <p:style>
          <a:lnRef idx="2">
            <a:schemeClr val="accent1"/>
          </a:lnRef>
          <a:fillRef idx="1">
            <a:schemeClr val="lt1"/>
          </a:fillRef>
          <a:effectRef idx="0">
            <a:schemeClr val="accent1"/>
          </a:effectRef>
          <a:fontRef idx="minor">
            <a:schemeClr val="dk1"/>
          </a:fontRef>
        </p:style>
        <p:txBody>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a:lstStyle>
          <a:p>
            <a:pPr>
              <a:defRPr/>
            </a:pPr>
            <a:r>
              <a:rPr lang="fr-FR" altLang="fr-FR" sz="2400" b="0" kern="0" dirty="0" smtClean="0">
                <a:latin typeface="Times New Roman" panose="02020603050405020304" pitchFamily="18" charset="0"/>
                <a:cs typeface="Times New Roman" panose="02020603050405020304" pitchFamily="18" charset="0"/>
              </a:rPr>
              <a:t>Mesures toutes les 15 min la journée et 30 min la nuit</a:t>
            </a:r>
          </a:p>
          <a:p>
            <a:pPr>
              <a:defRPr/>
            </a:pPr>
            <a:endParaRPr lang="fr-FR" altLang="fr-FR" sz="2400" b="0" kern="0" dirty="0" smtClean="0">
              <a:latin typeface="Times New Roman" panose="02020603050405020304" pitchFamily="18" charset="0"/>
              <a:cs typeface="Times New Roman" panose="02020603050405020304" pitchFamily="18" charset="0"/>
            </a:endParaRPr>
          </a:p>
          <a:p>
            <a:pPr>
              <a:defRPr/>
            </a:pPr>
            <a:r>
              <a:rPr lang="fr-FR" altLang="fr-FR" sz="2400" b="0" kern="0" dirty="0" err="1" smtClean="0">
                <a:latin typeface="Times New Roman" panose="02020603050405020304" pitchFamily="18" charset="0"/>
                <a:cs typeface="Times New Roman" panose="02020603050405020304" pitchFamily="18" charset="0"/>
              </a:rPr>
              <a:t>Dippers</a:t>
            </a:r>
            <a:r>
              <a:rPr lang="fr-FR" altLang="fr-FR" sz="2400" b="0" kern="0" dirty="0" smtClean="0">
                <a:latin typeface="Times New Roman" panose="02020603050405020304" pitchFamily="18" charset="0"/>
                <a:cs typeface="Times New Roman" panose="02020603050405020304" pitchFamily="18" charset="0"/>
              </a:rPr>
              <a:t> / Non </a:t>
            </a:r>
            <a:r>
              <a:rPr lang="fr-FR" altLang="fr-FR" sz="2400" b="0" kern="0" dirty="0" err="1" smtClean="0">
                <a:latin typeface="Times New Roman" panose="02020603050405020304" pitchFamily="18" charset="0"/>
                <a:cs typeface="Times New Roman" panose="02020603050405020304" pitchFamily="18" charset="0"/>
              </a:rPr>
              <a:t>dippers</a:t>
            </a:r>
            <a:r>
              <a:rPr lang="fr-FR" altLang="fr-FR" sz="2400" b="0" kern="0" dirty="0" smtClean="0">
                <a:latin typeface="Times New Roman" panose="02020603050405020304" pitchFamily="18" charset="0"/>
                <a:cs typeface="Times New Roman" panose="02020603050405020304" pitchFamily="18" charset="0"/>
              </a:rPr>
              <a:t> : </a:t>
            </a:r>
            <a:r>
              <a:rPr lang="fr-FR" altLang="fr-FR" sz="2400" b="0" kern="0" dirty="0" err="1" smtClean="0">
                <a:latin typeface="Times New Roman" panose="02020603050405020304" pitchFamily="18" charset="0"/>
                <a:cs typeface="Times New Roman" panose="02020603050405020304" pitchFamily="18" charset="0"/>
              </a:rPr>
              <a:t>intêret</a:t>
            </a:r>
            <a:r>
              <a:rPr lang="fr-FR" altLang="fr-FR" sz="2400" b="0" kern="0" dirty="0" smtClean="0">
                <a:latin typeface="Times New Roman" panose="02020603050405020304" pitchFamily="18" charset="0"/>
                <a:cs typeface="Times New Roman" panose="02020603050405020304" pitchFamily="18" charset="0"/>
              </a:rPr>
              <a:t> pronostique</a:t>
            </a:r>
          </a:p>
          <a:p>
            <a:pPr>
              <a:defRPr/>
            </a:pPr>
            <a:endParaRPr lang="fr-FR" altLang="fr-FR" sz="2400" b="0" kern="0" dirty="0" smtClean="0">
              <a:latin typeface="Times New Roman" panose="02020603050405020304" pitchFamily="18" charset="0"/>
              <a:cs typeface="Times New Roman" panose="02020603050405020304" pitchFamily="18" charset="0"/>
            </a:endParaRPr>
          </a:p>
          <a:p>
            <a:pPr>
              <a:defRPr/>
            </a:pPr>
            <a:r>
              <a:rPr lang="fr-FR" altLang="fr-FR" sz="2400" b="0" kern="0" dirty="0" smtClean="0">
                <a:latin typeface="Times New Roman" panose="02020603050405020304" pitchFamily="18" charset="0"/>
                <a:cs typeface="Times New Roman" panose="02020603050405020304" pitchFamily="18" charset="0"/>
              </a:rPr>
              <a:t>Intérêt pour confirmer l’HTA sauf si HTA sévère au cabinet</a:t>
            </a:r>
          </a:p>
          <a:p>
            <a:pPr marL="0" indent="0">
              <a:buFont typeface="Wingdings" pitchFamily="2" charset="2"/>
              <a:buNone/>
              <a:defRPr/>
            </a:pPr>
            <a:r>
              <a:rPr lang="fr-FR" altLang="fr-FR" sz="2400" b="0" kern="0" dirty="0" smtClean="0">
                <a:latin typeface="Times New Roman" panose="02020603050405020304" pitchFamily="18" charset="0"/>
                <a:cs typeface="Times New Roman" panose="02020603050405020304" pitchFamily="18" charset="0"/>
              </a:rPr>
              <a:t> </a:t>
            </a:r>
          </a:p>
          <a:p>
            <a:pPr>
              <a:defRPr/>
            </a:pPr>
            <a:r>
              <a:rPr lang="fr-FR" altLang="fr-FR" sz="2400" b="0" kern="0" dirty="0" smtClean="0">
                <a:latin typeface="Times New Roman" panose="02020603050405020304" pitchFamily="18" charset="0"/>
                <a:cs typeface="Times New Roman" panose="02020603050405020304" pitchFamily="18" charset="0"/>
              </a:rPr>
              <a:t>Intérêt pour l’évaluation de l’efficacité du traitement   </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p:cNvSpPr txBox="1">
            <a:spLocks/>
          </p:cNvSpPr>
          <p:nvPr/>
        </p:nvSpPr>
        <p:spPr bwMode="auto">
          <a:xfrm>
            <a:off x="1043608" y="332656"/>
            <a:ext cx="7500938" cy="869950"/>
          </a:xfrm>
          <a:prstGeom prst="rect">
            <a:avLst/>
          </a:prstGeom>
          <a:noFill/>
          <a:ln>
            <a:noFill/>
          </a:ln>
          <a:extLst/>
        </p:spPr>
        <p:txBody>
          <a:bodyPr anchor="ctr">
            <a:normAutofit fontScale="97500"/>
          </a:bodyP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r>
              <a:rPr lang="fr-FR" b="1" kern="0" dirty="0" smtClean="0"/>
              <a:t>En pratique … diagnostic de l’HTA</a:t>
            </a:r>
            <a:endParaRPr lang="fr-FR" b="1" kern="0" dirty="0"/>
          </a:p>
        </p:txBody>
      </p:sp>
      <p:sp>
        <p:nvSpPr>
          <p:cNvPr id="18" name="Rectangle à coins arrondis 6"/>
          <p:cNvSpPr/>
          <p:nvPr/>
        </p:nvSpPr>
        <p:spPr>
          <a:xfrm>
            <a:off x="395288" y="1500188"/>
            <a:ext cx="8748712" cy="8572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solidFill>
                  <a:srgbClr val="002060"/>
                </a:solidFill>
                <a:latin typeface="Times New Roman" panose="02020603050405020304" pitchFamily="18" charset="0"/>
                <a:cs typeface="Times New Roman" panose="02020603050405020304" pitchFamily="18" charset="0"/>
              </a:rPr>
              <a:t>              </a:t>
            </a:r>
            <a:r>
              <a:rPr lang="fr-FR" sz="2400" u="sng" dirty="0">
                <a:solidFill>
                  <a:srgbClr val="002060"/>
                </a:solidFill>
                <a:latin typeface="Times New Roman" panose="02020603050405020304" pitchFamily="18" charset="0"/>
                <a:cs typeface="Times New Roman" panose="02020603050405020304" pitchFamily="18" charset="0"/>
              </a:rPr>
              <a:t>      PA au cabinet ≥ 140/90 mm hg </a:t>
            </a:r>
          </a:p>
          <a:p>
            <a:pPr algn="ctr">
              <a:defRPr/>
            </a:pPr>
            <a:r>
              <a:rPr lang="fr-FR" sz="2400" dirty="0">
                <a:latin typeface="Times New Roman" panose="02020603050405020304" pitchFamily="18" charset="0"/>
                <a:cs typeface="Times New Roman" panose="02020603050405020304" pitchFamily="18" charset="0"/>
              </a:rPr>
              <a:t>Faire </a:t>
            </a:r>
            <a:r>
              <a:rPr lang="fr-FR" sz="2400" dirty="0" err="1">
                <a:latin typeface="Times New Roman" panose="02020603050405020304" pitchFamily="18" charset="0"/>
                <a:cs typeface="Times New Roman" panose="02020603050405020304" pitchFamily="18" charset="0"/>
              </a:rPr>
              <a:t>automesure</a:t>
            </a:r>
            <a:r>
              <a:rPr lang="fr-FR" sz="2400" dirty="0">
                <a:latin typeface="Times New Roman" panose="02020603050405020304" pitchFamily="18" charset="0"/>
                <a:cs typeface="Times New Roman" panose="02020603050405020304" pitchFamily="18" charset="0"/>
              </a:rPr>
              <a:t> ou MAPA (sauf si PA grade 3 : ≥ 180/110) </a:t>
            </a:r>
          </a:p>
        </p:txBody>
      </p:sp>
      <p:sp>
        <p:nvSpPr>
          <p:cNvPr id="19" name="Rectangle à coins arrondis 7"/>
          <p:cNvSpPr/>
          <p:nvPr/>
        </p:nvSpPr>
        <p:spPr>
          <a:xfrm>
            <a:off x="395288" y="2643188"/>
            <a:ext cx="8320087" cy="11430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u="sng" dirty="0">
                <a:solidFill>
                  <a:srgbClr val="002060"/>
                </a:solidFill>
              </a:rPr>
              <a:t>Si MAPA </a:t>
            </a:r>
          </a:p>
          <a:p>
            <a:pPr algn="ctr">
              <a:defRPr/>
            </a:pPr>
            <a:r>
              <a:rPr lang="fr-FR" sz="2400" dirty="0">
                <a:latin typeface="Times New Roman" panose="02020603050405020304" pitchFamily="18" charset="0"/>
                <a:cs typeface="Times New Roman" panose="02020603050405020304" pitchFamily="18" charset="0"/>
              </a:rPr>
              <a:t>S’assurer d’obtenir 2 mesures par heure durant les heures d’activités habituelles (au cours de la journée)</a:t>
            </a:r>
          </a:p>
        </p:txBody>
      </p:sp>
      <p:sp>
        <p:nvSpPr>
          <p:cNvPr id="20" name="Rectangle à coins arrondis 8"/>
          <p:cNvSpPr/>
          <p:nvPr/>
        </p:nvSpPr>
        <p:spPr>
          <a:xfrm>
            <a:off x="395288" y="4214813"/>
            <a:ext cx="8497887" cy="2382837"/>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fr-FR" sz="2000" u="sng" dirty="0">
                <a:solidFill>
                  <a:srgbClr val="002060"/>
                </a:solidFill>
              </a:rPr>
              <a:t>Si </a:t>
            </a:r>
            <a:r>
              <a:rPr lang="fr-FR" sz="2000" u="sng" dirty="0" err="1">
                <a:solidFill>
                  <a:srgbClr val="002060"/>
                </a:solidFill>
              </a:rPr>
              <a:t>automesure</a:t>
            </a:r>
            <a:r>
              <a:rPr lang="fr-FR" sz="2000" u="sng" dirty="0">
                <a:solidFill>
                  <a:srgbClr val="002060"/>
                </a:solidFill>
              </a:rPr>
              <a:t> </a:t>
            </a:r>
          </a:p>
          <a:p>
            <a:pPr algn="ctr">
              <a:buFont typeface="Wingdings" pitchFamily="2" charset="2"/>
              <a:buChar char="ü"/>
              <a:defRPr/>
            </a:pPr>
            <a:r>
              <a:rPr lang="fr-FR" sz="2400" dirty="0">
                <a:latin typeface="Times New Roman" panose="02020603050405020304" pitchFamily="18" charset="0"/>
                <a:cs typeface="Times New Roman" panose="02020603050405020304" pitchFamily="18" charset="0"/>
              </a:rPr>
              <a:t>2 mesures consécutives en position assise, à au moins 1 minute d’intervalle</a:t>
            </a:r>
          </a:p>
          <a:p>
            <a:pPr algn="ctr">
              <a:buFont typeface="Wingdings" pitchFamily="2" charset="2"/>
              <a:buChar char="ü"/>
              <a:defRPr/>
            </a:pPr>
            <a:r>
              <a:rPr lang="fr-FR" sz="2400" dirty="0">
                <a:latin typeface="Times New Roman" panose="02020603050405020304" pitchFamily="18" charset="0"/>
                <a:cs typeface="Times New Roman" panose="02020603050405020304" pitchFamily="18" charset="0"/>
              </a:rPr>
              <a:t>2 mesures par jour pendant au moins 3 ou 4 jours</a:t>
            </a:r>
          </a:p>
          <a:p>
            <a:pPr algn="ctr">
              <a:buFont typeface="Wingdings" pitchFamily="2" charset="2"/>
              <a:buChar char="ü"/>
              <a:defRPr/>
            </a:pPr>
            <a:r>
              <a:rPr lang="fr-FR" sz="2400" dirty="0">
                <a:latin typeface="Times New Roman" panose="02020603050405020304" pitchFamily="18" charset="0"/>
                <a:cs typeface="Times New Roman" panose="02020603050405020304" pitchFamily="18" charset="0"/>
              </a:rPr>
              <a:t>Exclure la mesure du 1</a:t>
            </a:r>
            <a:r>
              <a:rPr lang="fr-FR" sz="2400" baseline="30000" dirty="0">
                <a:latin typeface="Times New Roman" panose="02020603050405020304" pitchFamily="18" charset="0"/>
                <a:cs typeface="Times New Roman" panose="02020603050405020304" pitchFamily="18" charset="0"/>
              </a:rPr>
              <a:t>er</a:t>
            </a:r>
            <a:r>
              <a:rPr lang="fr-FR" sz="2400" dirty="0">
                <a:latin typeface="Times New Roman" panose="02020603050405020304" pitchFamily="18" charset="0"/>
                <a:cs typeface="Times New Roman" panose="02020603050405020304" pitchFamily="18" charset="0"/>
              </a:rPr>
              <a:t> jour; faire la moyenne des autres jours</a:t>
            </a:r>
          </a:p>
        </p:txBody>
      </p:sp>
      <p:sp>
        <p:nvSpPr>
          <p:cNvPr id="21" name="Ellipse 9"/>
          <p:cNvSpPr/>
          <p:nvPr/>
        </p:nvSpPr>
        <p:spPr>
          <a:xfrm>
            <a:off x="3071813" y="1500188"/>
            <a:ext cx="428625" cy="42862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1</a:t>
            </a:r>
          </a:p>
        </p:txBody>
      </p:sp>
      <p:sp>
        <p:nvSpPr>
          <p:cNvPr id="22" name="Ellipse 10"/>
          <p:cNvSpPr/>
          <p:nvPr/>
        </p:nvSpPr>
        <p:spPr>
          <a:xfrm>
            <a:off x="3071813" y="2500313"/>
            <a:ext cx="428625" cy="42862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2</a:t>
            </a:r>
          </a:p>
        </p:txBody>
      </p:sp>
      <p:sp>
        <p:nvSpPr>
          <p:cNvPr id="23" name="Ellipse 11"/>
          <p:cNvSpPr/>
          <p:nvPr/>
        </p:nvSpPr>
        <p:spPr>
          <a:xfrm>
            <a:off x="3143250" y="3786188"/>
            <a:ext cx="428625" cy="42862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3</a:t>
            </a:r>
          </a:p>
        </p:txBody>
      </p:sp>
    </p:spTree>
    <p:extLst>
      <p:ext uri="{BB962C8B-B14F-4D97-AF65-F5344CB8AC3E}">
        <p14:creationId xmlns:p14="http://schemas.microsoft.com/office/powerpoint/2010/main" xmlns="" val="256549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0825" y="457200"/>
            <a:ext cx="6121375" cy="777875"/>
          </a:xfrm>
          <a:solidFill>
            <a:schemeClr val="tx2">
              <a:lumMod val="50000"/>
            </a:schemeClr>
          </a:solidFill>
        </p:spPr>
        <p:txBody>
          <a:bodyPr/>
          <a:lstStyle/>
          <a:p>
            <a:pPr eaLnBrk="1" hangingPunct="1"/>
            <a:r>
              <a:rPr lang="fr-FR" altLang="fr-FR" b="1" dirty="0" smtClean="0">
                <a:solidFill>
                  <a:srgbClr val="FFFF00"/>
                </a:solidFill>
              </a:rPr>
              <a:t> CLASSIFICATION</a:t>
            </a:r>
            <a:endParaRPr lang="fr-FR" altLang="fr-FR" sz="3600" b="1" dirty="0" smtClean="0">
              <a:solidFill>
                <a:srgbClr val="FFFF00"/>
              </a:solidFill>
            </a:endParaRPr>
          </a:p>
        </p:txBody>
      </p:sp>
      <p:graphicFrame>
        <p:nvGraphicFramePr>
          <p:cNvPr id="5" name="Group 1082"/>
          <p:cNvGraphicFramePr>
            <a:graphicFrameLocks/>
          </p:cNvGraphicFramePr>
          <p:nvPr>
            <p:extLst>
              <p:ext uri="{D42A27DB-BD31-4B8C-83A1-F6EECF244321}">
                <p14:modId xmlns:p14="http://schemas.microsoft.com/office/powerpoint/2010/main" xmlns="" val="2749735933"/>
              </p:ext>
            </p:extLst>
          </p:nvPr>
        </p:nvGraphicFramePr>
        <p:xfrm>
          <a:off x="323850" y="2119313"/>
          <a:ext cx="8712200" cy="3902072"/>
        </p:xfrm>
        <a:graphic>
          <a:graphicData uri="http://schemas.openxmlformats.org/drawingml/2006/table">
            <a:tbl>
              <a:tblPr/>
              <a:tblGrid>
                <a:gridCol w="3248899"/>
                <a:gridCol w="192827"/>
                <a:gridCol w="2550966"/>
                <a:gridCol w="2719508"/>
              </a:tblGrid>
              <a:tr h="487759">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Catégorie</a:t>
                      </a:r>
                    </a:p>
                  </a:txBody>
                  <a:tcPr marL="91432" marR="91432"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PAS (mmHg)</a:t>
                      </a:r>
                    </a:p>
                  </a:txBody>
                  <a:tcPr marL="91432" marR="91432"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PAD (mmHg)</a:t>
                      </a:r>
                    </a:p>
                  </a:txBody>
                  <a:tcPr marL="91432" marR="91432"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59">
                <a:tc gridSpan="2">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Optimale</a:t>
                      </a:r>
                    </a:p>
                  </a:txBody>
                  <a:tcPr marL="91432" marR="91432"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&lt;120</a:t>
                      </a:r>
                    </a:p>
                  </a:txBody>
                  <a:tcPr marL="91432" marR="91432"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&lt;80</a:t>
                      </a:r>
                    </a:p>
                  </a:txBody>
                  <a:tcPr marL="91432" marR="91432"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59">
                <a:tc gridSpan="2">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Normale</a:t>
                      </a:r>
                    </a:p>
                  </a:txBody>
                  <a:tcPr marL="91432" marR="91432"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120-129</a:t>
                      </a:r>
                    </a:p>
                  </a:txBody>
                  <a:tcPr marL="91432" marR="91432"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80-84</a:t>
                      </a:r>
                    </a:p>
                  </a:txBody>
                  <a:tcPr marL="91432" marR="91432"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59">
                <a:tc gridSpan="2">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Normale haute</a:t>
                      </a:r>
                    </a:p>
                  </a:txBody>
                  <a:tcPr marL="91432" marR="91432"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130-139</a:t>
                      </a:r>
                    </a:p>
                  </a:txBody>
                  <a:tcPr marL="91432" marR="91432"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85-89</a:t>
                      </a:r>
                    </a:p>
                  </a:txBody>
                  <a:tcPr marL="91432" marR="91432"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59">
                <a:tc gridSpan="2">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Grade 1(légère)</a:t>
                      </a:r>
                    </a:p>
                  </a:txBody>
                  <a:tcPr marL="91432" marR="91432"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50000"/>
                      </a:schemeClr>
                    </a:solid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140-159</a:t>
                      </a:r>
                    </a:p>
                  </a:txBody>
                  <a:tcPr marL="91432" marR="91432"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90-99</a:t>
                      </a:r>
                    </a:p>
                  </a:txBody>
                  <a:tcPr marL="91432" marR="91432"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59">
                <a:tc gridSpan="2">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C000"/>
                          </a:solidFill>
                          <a:effectLst/>
                          <a:latin typeface="Times New Roman" panose="02020603050405020304" pitchFamily="18" charset="0"/>
                          <a:cs typeface="Times New Roman" panose="02020603050405020304" pitchFamily="18" charset="0"/>
                        </a:rPr>
                        <a:t>Grade 2 (modérée)</a:t>
                      </a:r>
                    </a:p>
                  </a:txBody>
                  <a:tcPr marL="91432" marR="91432"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160-179</a:t>
                      </a:r>
                    </a:p>
                  </a:txBody>
                  <a:tcPr marL="91432" marR="91432"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100-109</a:t>
                      </a:r>
                    </a:p>
                  </a:txBody>
                  <a:tcPr marL="91432" marR="91432"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59">
                <a:tc gridSpan="2">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C000"/>
                          </a:solidFill>
                          <a:effectLst/>
                          <a:latin typeface="Times New Roman" panose="02020603050405020304" pitchFamily="18" charset="0"/>
                          <a:cs typeface="Times New Roman" panose="02020603050405020304" pitchFamily="18" charset="0"/>
                        </a:rPr>
                        <a:t>Grade 3 (sévère)</a:t>
                      </a:r>
                    </a:p>
                  </a:txBody>
                  <a:tcPr marL="91432" marR="91432"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≥180</a:t>
                      </a:r>
                    </a:p>
                  </a:txBody>
                  <a:tcPr marL="91432" marR="91432"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≥110</a:t>
                      </a:r>
                    </a:p>
                  </a:txBody>
                  <a:tcPr marL="91432" marR="91432"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59">
                <a:tc gridSpan="2">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6600"/>
                          </a:solidFill>
                          <a:effectLst/>
                          <a:latin typeface="Times New Roman" panose="02020603050405020304" pitchFamily="18" charset="0"/>
                          <a:cs typeface="Times New Roman" panose="02020603050405020304" pitchFamily="18" charset="0"/>
                        </a:rPr>
                        <a:t>HTA systolique</a:t>
                      </a:r>
                    </a:p>
                  </a:txBody>
                  <a:tcPr marL="91432" marR="91432"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h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≥140</a:t>
                      </a:r>
                    </a:p>
                  </a:txBody>
                  <a:tcPr marL="91432" marR="91432"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fr-FR" sz="26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&lt;90</a:t>
                      </a:r>
                    </a:p>
                  </a:txBody>
                  <a:tcPr marL="91432" marR="91432"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Ellipse 3"/>
          <p:cNvSpPr/>
          <p:nvPr/>
        </p:nvSpPr>
        <p:spPr>
          <a:xfrm>
            <a:off x="1920875" y="4074145"/>
            <a:ext cx="203200" cy="4349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600" dirty="0">
                <a:solidFill>
                  <a:srgbClr val="C00000"/>
                </a:solidFill>
              </a:rPr>
              <a:t>X</a:t>
            </a:r>
          </a:p>
        </p:txBody>
      </p:sp>
      <p:sp>
        <p:nvSpPr>
          <p:cNvPr id="7" name="Ellipse 3"/>
          <p:cNvSpPr/>
          <p:nvPr/>
        </p:nvSpPr>
        <p:spPr>
          <a:xfrm>
            <a:off x="1986310" y="4657576"/>
            <a:ext cx="425450" cy="355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600" dirty="0">
                <a:solidFill>
                  <a:srgbClr val="C00000"/>
                </a:solidFill>
              </a:rPr>
              <a:t>X</a:t>
            </a:r>
          </a:p>
        </p:txBody>
      </p:sp>
      <p:sp>
        <p:nvSpPr>
          <p:cNvPr id="8" name="Ellipse 3"/>
          <p:cNvSpPr/>
          <p:nvPr/>
        </p:nvSpPr>
        <p:spPr>
          <a:xfrm>
            <a:off x="1979712" y="4893915"/>
            <a:ext cx="503238" cy="6953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600" dirty="0">
                <a:solidFill>
                  <a:srgbClr val="C00000"/>
                </a:solidFill>
              </a:rPr>
              <a:t>X</a:t>
            </a:r>
          </a:p>
        </p:txBody>
      </p:sp>
      <p:grpSp>
        <p:nvGrpSpPr>
          <p:cNvPr id="37933" name="Groupe 6"/>
          <p:cNvGrpSpPr>
            <a:grpSpLocks/>
          </p:cNvGrpSpPr>
          <p:nvPr/>
        </p:nvGrpSpPr>
        <p:grpSpPr bwMode="auto">
          <a:xfrm>
            <a:off x="6751638" y="260350"/>
            <a:ext cx="2392362" cy="974725"/>
            <a:chOff x="71407" y="714356"/>
            <a:chExt cx="1785949" cy="1071546"/>
          </a:xfrm>
        </p:grpSpPr>
        <p:pic>
          <p:nvPicPr>
            <p:cNvPr id="10" name="Picture 2" descr="http://www.messecongress.at/nt/images/kalender/esc.gif"/>
            <p:cNvPicPr>
              <a:picLocks noChangeAspect="1" noChangeArrowheads="1"/>
            </p:cNvPicPr>
            <p:nvPr/>
          </p:nvPicPr>
          <p:blipFill>
            <a:blip r:embed="rId2" cstate="print"/>
            <a:srcRect/>
            <a:stretch>
              <a:fillRect/>
            </a:stretch>
          </p:blipFill>
          <p:spPr bwMode="auto">
            <a:xfrm>
              <a:off x="71407" y="714356"/>
              <a:ext cx="933450" cy="1071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3"/>
            <p:cNvPicPr>
              <a:picLocks noChangeAspect="1" noChangeArrowheads="1"/>
            </p:cNvPicPr>
            <p:nvPr/>
          </p:nvPicPr>
          <p:blipFill>
            <a:blip r:embed="rId3" cstate="print"/>
            <a:srcRect l="12397"/>
            <a:stretch>
              <a:fillRect/>
            </a:stretch>
          </p:blipFill>
          <p:spPr bwMode="auto">
            <a:xfrm>
              <a:off x="1000101" y="714356"/>
              <a:ext cx="857255" cy="1071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12" name="Rectangle à coins arrondis 6"/>
          <p:cNvSpPr/>
          <p:nvPr/>
        </p:nvSpPr>
        <p:spPr>
          <a:xfrm>
            <a:off x="250825" y="6093296"/>
            <a:ext cx="8893175" cy="64293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latin typeface="Times New Roman" panose="02020603050405020304" pitchFamily="18" charset="0"/>
                <a:cs typeface="Times New Roman" panose="02020603050405020304" pitchFamily="18" charset="0"/>
              </a:rPr>
              <a:t>Ne dites pas (plus) HTA légère, modérée, </a:t>
            </a:r>
            <a:r>
              <a:rPr lang="fr-FR" sz="2400" b="1" dirty="0" smtClean="0">
                <a:latin typeface="Times New Roman" panose="02020603050405020304" pitchFamily="18" charset="0"/>
                <a:cs typeface="Times New Roman" panose="02020603050405020304" pitchFamily="18" charset="0"/>
              </a:rPr>
              <a:t>sévère!</a:t>
            </a:r>
            <a:endParaRPr lang="fr-FR" sz="2400" b="1" dirty="0">
              <a:latin typeface="Times New Roman" panose="02020603050405020304" pitchFamily="18" charset="0"/>
              <a:cs typeface="Times New Roman" panose="02020603050405020304" pitchFamily="18" charset="0"/>
            </a:endParaRPr>
          </a:p>
          <a:p>
            <a:pPr algn="ctr">
              <a:defRPr/>
            </a:pPr>
            <a:r>
              <a:rPr lang="fr-FR" sz="2400" b="1" dirty="0" smtClean="0">
                <a:solidFill>
                  <a:srgbClr val="FFFF00"/>
                </a:solidFill>
                <a:latin typeface="Times New Roman" panose="02020603050405020304" pitchFamily="18" charset="0"/>
                <a:cs typeface="Times New Roman" panose="02020603050405020304" pitchFamily="18" charset="0"/>
              </a:rPr>
              <a:t>Mais plutôt HTA Grade </a:t>
            </a:r>
            <a:r>
              <a:rPr lang="fr-FR" sz="2400" b="1" dirty="0">
                <a:solidFill>
                  <a:srgbClr val="FFFF00"/>
                </a:solidFill>
                <a:latin typeface="Times New Roman" panose="02020603050405020304" pitchFamily="18" charset="0"/>
                <a:cs typeface="Times New Roman" panose="02020603050405020304" pitchFamily="18" charset="0"/>
              </a:rPr>
              <a:t>1,2,3</a:t>
            </a:r>
          </a:p>
        </p:txBody>
      </p:sp>
      <p:sp>
        <p:nvSpPr>
          <p:cNvPr id="13" name="Rectangle 2"/>
          <p:cNvSpPr txBox="1">
            <a:spLocks noChangeArrowheads="1"/>
          </p:cNvSpPr>
          <p:nvPr/>
        </p:nvSpPr>
        <p:spPr>
          <a:xfrm>
            <a:off x="1" y="1251903"/>
            <a:ext cx="9144000" cy="700707"/>
          </a:xfrm>
          <a:prstGeom prst="rect">
            <a:avLst/>
          </a:prstGeom>
          <a:solidFill>
            <a:schemeClr val="tx1"/>
          </a:solidFill>
        </p:spPr>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fr-FR"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mj-ea"/>
                <a:cs typeface="+mj-cs"/>
              </a:rPr>
              <a:t>ECH/ESH 2013</a:t>
            </a:r>
            <a:endParaRPr lang="fr-FR"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endParaRPr>
          </a:p>
        </p:txBody>
      </p:sp>
    </p:spTree>
    <p:extLst>
      <p:ext uri="{BB962C8B-B14F-4D97-AF65-F5344CB8AC3E}">
        <p14:creationId xmlns:p14="http://schemas.microsoft.com/office/powerpoint/2010/main" xmlns="" val="8982358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solidFill>
            <a:srgbClr val="FF0000"/>
          </a:solidFill>
        </p:spPr>
        <p:txBody>
          <a:bodyPr/>
          <a:lstStyle/>
          <a:p>
            <a:pPr eaLnBrk="1" hangingPunct="1"/>
            <a:r>
              <a:rPr lang="fr-FR" altLang="fr-FR" sz="2800" b="1" dirty="0" smtClean="0">
                <a:latin typeface="Times New Roman" pitchFamily="18" charset="0"/>
                <a:cs typeface="Times New Roman" pitchFamily="18" charset="0"/>
              </a:rPr>
              <a:t>Définitions HTA selon la méthode de mesure</a:t>
            </a:r>
            <a:br>
              <a:rPr lang="fr-FR" altLang="fr-FR" sz="2800" b="1" dirty="0" smtClean="0">
                <a:latin typeface="Times New Roman" pitchFamily="18" charset="0"/>
                <a:cs typeface="Times New Roman" pitchFamily="18" charset="0"/>
              </a:rPr>
            </a:br>
            <a:r>
              <a:rPr lang="fr-FR" altLang="fr-FR" sz="2800" b="1" dirty="0" smtClean="0">
                <a:latin typeface="Times New Roman" pitchFamily="18" charset="0"/>
                <a:cs typeface="Times New Roman" pitchFamily="18" charset="0"/>
              </a:rPr>
              <a:t>(ESH 2013)</a:t>
            </a:r>
          </a:p>
        </p:txBody>
      </p:sp>
      <p:graphicFrame>
        <p:nvGraphicFramePr>
          <p:cNvPr id="4" name="Table 3"/>
          <p:cNvGraphicFramePr>
            <a:graphicFrameLocks noGrp="1"/>
          </p:cNvGraphicFramePr>
          <p:nvPr/>
        </p:nvGraphicFramePr>
        <p:xfrm>
          <a:off x="323850" y="1916113"/>
          <a:ext cx="8229600" cy="4525964"/>
        </p:xfrm>
        <a:graphic>
          <a:graphicData uri="http://schemas.openxmlformats.org/drawingml/2006/table">
            <a:tbl>
              <a:tblPr firstRow="1" bandRow="1">
                <a:tableStyleId>{5A111915-BE36-4E01-A7E5-04B1672EAD32}</a:tableStyleId>
              </a:tblPr>
              <a:tblGrid>
                <a:gridCol w="2057400"/>
                <a:gridCol w="2067314"/>
                <a:gridCol w="2047486"/>
                <a:gridCol w="2057400"/>
              </a:tblGrid>
              <a:tr h="734886">
                <a:tc>
                  <a:txBody>
                    <a:bodyPr/>
                    <a:lstStyle/>
                    <a:p>
                      <a:r>
                        <a:rPr lang="fr-FR" sz="1800" b="1" dirty="0" smtClean="0"/>
                        <a:t>Cas </a:t>
                      </a:r>
                      <a:endParaRPr lang="fr-FR" sz="1800" b="1" dirty="0">
                        <a:solidFill>
                          <a:schemeClr val="tx1">
                            <a:lumMod val="95000"/>
                            <a:lumOff val="5000"/>
                          </a:schemeClr>
                        </a:solidFill>
                      </a:endParaRPr>
                    </a:p>
                  </a:txBody>
                  <a:tcPr/>
                </a:tc>
                <a:tc>
                  <a:txBody>
                    <a:bodyPr/>
                    <a:lstStyle/>
                    <a:p>
                      <a:r>
                        <a:rPr lang="fr-FR" sz="1800" b="1" dirty="0" smtClean="0"/>
                        <a:t>PA</a:t>
                      </a:r>
                      <a:r>
                        <a:rPr lang="fr-FR" sz="1800" b="1" baseline="0" dirty="0" smtClean="0"/>
                        <a:t> systolique </a:t>
                      </a:r>
                      <a:r>
                        <a:rPr lang="fr-FR" sz="1200" b="1" baseline="0" dirty="0" smtClean="0"/>
                        <a:t>(mmHg)</a:t>
                      </a:r>
                      <a:endParaRPr lang="fr-FR" sz="1800" b="1" dirty="0">
                        <a:solidFill>
                          <a:schemeClr val="tx1">
                            <a:lumMod val="95000"/>
                            <a:lumOff val="5000"/>
                          </a:schemeClr>
                        </a:solidFill>
                      </a:endParaRPr>
                    </a:p>
                  </a:txBody>
                  <a:tcPr/>
                </a:tc>
                <a:tc>
                  <a:txBody>
                    <a:bodyPr/>
                    <a:lstStyle/>
                    <a:p>
                      <a:endParaRPr lang="fr-FR" sz="1800" b="1" dirty="0">
                        <a:solidFill>
                          <a:schemeClr val="tx1">
                            <a:lumMod val="95000"/>
                            <a:lumOff val="5000"/>
                          </a:schemeClr>
                        </a:solidFill>
                      </a:endParaRPr>
                    </a:p>
                  </a:txBody>
                  <a:tcPr/>
                </a:tc>
                <a:tc>
                  <a:txBody>
                    <a:bodyPr/>
                    <a:lstStyle/>
                    <a:p>
                      <a:r>
                        <a:rPr lang="fr-FR" sz="1800" b="1" dirty="0" smtClean="0"/>
                        <a:t>PA diastolique</a:t>
                      </a:r>
                      <a:r>
                        <a:rPr lang="fr-FR" sz="1800" b="1" baseline="0" dirty="0" smtClean="0"/>
                        <a:t> </a:t>
                      </a:r>
                      <a:r>
                        <a:rPr lang="fr-FR" sz="1100" b="1" baseline="0" dirty="0" smtClean="0"/>
                        <a:t>(mmHg)</a:t>
                      </a:r>
                      <a:endParaRPr lang="fr-FR" sz="1800" b="1" dirty="0">
                        <a:solidFill>
                          <a:schemeClr val="tx1">
                            <a:lumMod val="95000"/>
                            <a:lumOff val="5000"/>
                          </a:schemeClr>
                        </a:solidFill>
                      </a:endParaRPr>
                    </a:p>
                  </a:txBody>
                  <a:tcPr/>
                </a:tc>
              </a:tr>
              <a:tr h="425767">
                <a:tc>
                  <a:txBody>
                    <a:bodyPr/>
                    <a:lstStyle/>
                    <a:p>
                      <a:pPr algn="l"/>
                      <a:r>
                        <a:rPr lang="fr-FR" sz="1800" b="1" baseline="0" dirty="0" smtClean="0"/>
                        <a:t>    </a:t>
                      </a:r>
                      <a:r>
                        <a:rPr lang="fr-FR" sz="1800" b="1" dirty="0" smtClean="0"/>
                        <a:t>PA au Cabinet </a:t>
                      </a:r>
                      <a:endParaRPr lang="fr-FR" sz="1800" b="1" dirty="0">
                        <a:solidFill>
                          <a:schemeClr val="tx1">
                            <a:lumMod val="95000"/>
                            <a:lumOff val="5000"/>
                          </a:schemeClr>
                        </a:solidFill>
                      </a:endParaRPr>
                    </a:p>
                  </a:txBody>
                  <a:tcPr/>
                </a:tc>
                <a:tc>
                  <a:txBody>
                    <a:bodyPr/>
                    <a:lstStyle/>
                    <a:p>
                      <a:pPr algn="ctr"/>
                      <a:r>
                        <a:rPr lang="fr-FR" sz="1800" b="1" dirty="0" smtClean="0"/>
                        <a:t>≥ 140</a:t>
                      </a:r>
                      <a:endParaRPr lang="fr-FR" sz="1800" b="1" dirty="0">
                        <a:solidFill>
                          <a:schemeClr val="tx1">
                            <a:lumMod val="95000"/>
                            <a:lumOff val="5000"/>
                          </a:schemeClr>
                        </a:solidFill>
                      </a:endParaRPr>
                    </a:p>
                  </a:txBody>
                  <a:tcPr/>
                </a:tc>
                <a:tc>
                  <a:txBody>
                    <a:bodyPr/>
                    <a:lstStyle/>
                    <a:p>
                      <a:pPr algn="ctr"/>
                      <a:r>
                        <a:rPr lang="fr-FR" sz="1800" b="1" dirty="0" smtClean="0"/>
                        <a:t>et/ou</a:t>
                      </a:r>
                      <a:endParaRPr lang="fr-FR" sz="1800" b="1" dirty="0">
                        <a:solidFill>
                          <a:schemeClr val="tx1">
                            <a:lumMod val="95000"/>
                            <a:lumOff val="5000"/>
                          </a:schemeClr>
                        </a:solidFill>
                      </a:endParaRPr>
                    </a:p>
                  </a:txBody>
                  <a:tcPr/>
                </a:tc>
                <a:tc>
                  <a:txBody>
                    <a:bodyPr/>
                    <a:lstStyle/>
                    <a:p>
                      <a:pPr algn="ctr"/>
                      <a:r>
                        <a:rPr lang="fr-FR" sz="1800" b="1" dirty="0" smtClean="0"/>
                        <a:t>≥ 90</a:t>
                      </a:r>
                      <a:endParaRPr lang="fr-FR" sz="1800" b="1" dirty="0">
                        <a:solidFill>
                          <a:schemeClr val="tx1">
                            <a:lumMod val="95000"/>
                            <a:lumOff val="5000"/>
                          </a:schemeClr>
                        </a:solidFill>
                      </a:endParaRPr>
                    </a:p>
                  </a:txBody>
                  <a:tcPr/>
                </a:tc>
              </a:tr>
              <a:tr h="425767">
                <a:tc>
                  <a:txBody>
                    <a:bodyPr/>
                    <a:lstStyle/>
                    <a:p>
                      <a:pPr algn="ctr"/>
                      <a:r>
                        <a:rPr lang="fr-FR" sz="1800" b="1" dirty="0" smtClean="0"/>
                        <a:t>PA</a:t>
                      </a:r>
                      <a:r>
                        <a:rPr lang="fr-FR" sz="1800" b="1" baseline="0" dirty="0" smtClean="0"/>
                        <a:t> ambulatoire</a:t>
                      </a:r>
                      <a:endParaRPr lang="fr-FR" sz="1800" b="1" dirty="0">
                        <a:solidFill>
                          <a:schemeClr val="tx1">
                            <a:lumMod val="95000"/>
                            <a:lumOff val="5000"/>
                          </a:schemeClr>
                        </a:solidFill>
                      </a:endParaRPr>
                    </a:p>
                  </a:txBody>
                  <a:tcPr/>
                </a:tc>
                <a:tc>
                  <a:txBody>
                    <a:bodyPr/>
                    <a:lstStyle/>
                    <a:p>
                      <a:pPr algn="ctr"/>
                      <a:endParaRPr lang="fr-FR" sz="1800" b="1" dirty="0">
                        <a:solidFill>
                          <a:schemeClr val="tx1">
                            <a:lumMod val="95000"/>
                            <a:lumOff val="5000"/>
                          </a:schemeClr>
                        </a:solidFill>
                      </a:endParaRPr>
                    </a:p>
                  </a:txBody>
                  <a:tcPr/>
                </a:tc>
                <a:tc>
                  <a:txBody>
                    <a:bodyPr/>
                    <a:lstStyle/>
                    <a:p>
                      <a:pPr algn="ctr"/>
                      <a:endParaRPr lang="fr-FR" sz="1800" b="1" dirty="0">
                        <a:solidFill>
                          <a:schemeClr val="tx1">
                            <a:lumMod val="95000"/>
                            <a:lumOff val="5000"/>
                          </a:schemeClr>
                        </a:solidFill>
                      </a:endParaRPr>
                    </a:p>
                  </a:txBody>
                  <a:tcPr/>
                </a:tc>
                <a:tc>
                  <a:txBody>
                    <a:bodyPr/>
                    <a:lstStyle/>
                    <a:p>
                      <a:pPr algn="ctr"/>
                      <a:endParaRPr lang="fr-FR" sz="1800" b="1">
                        <a:solidFill>
                          <a:schemeClr val="tx1">
                            <a:lumMod val="95000"/>
                            <a:lumOff val="5000"/>
                          </a:schemeClr>
                        </a:solidFill>
                      </a:endParaRPr>
                    </a:p>
                  </a:txBody>
                  <a:tcPr/>
                </a:tc>
              </a:tr>
              <a:tr h="734886">
                <a:tc>
                  <a:txBody>
                    <a:bodyPr/>
                    <a:lstStyle/>
                    <a:p>
                      <a:pPr algn="ctr"/>
                      <a:r>
                        <a:rPr lang="fr-FR" sz="1800" b="1" dirty="0" smtClean="0"/>
                        <a:t>      Diurne</a:t>
                      </a:r>
                      <a:r>
                        <a:rPr lang="fr-FR" sz="1800" b="1" baseline="0" dirty="0" smtClean="0"/>
                        <a:t> (ou éveillé)</a:t>
                      </a:r>
                      <a:endParaRPr lang="fr-FR" sz="1800" b="1" dirty="0">
                        <a:solidFill>
                          <a:schemeClr val="tx1">
                            <a:lumMod val="95000"/>
                            <a:lumOff val="5000"/>
                          </a:schemeClr>
                        </a:solidFill>
                      </a:endParaRPr>
                    </a:p>
                  </a:txBody>
                  <a:tcPr/>
                </a:tc>
                <a:tc>
                  <a:txBody>
                    <a:bodyPr/>
                    <a:lstStyle/>
                    <a:p>
                      <a:pPr algn="ctr"/>
                      <a:r>
                        <a:rPr lang="fr-FR" sz="1800" b="1" dirty="0" smtClean="0"/>
                        <a:t>≥135</a:t>
                      </a:r>
                      <a:endParaRPr lang="fr-FR" sz="1800" b="1" dirty="0">
                        <a:solidFill>
                          <a:schemeClr val="tx1">
                            <a:lumMod val="95000"/>
                            <a:lumOff val="5000"/>
                          </a:schemeClr>
                        </a:solidFill>
                      </a:endParaRPr>
                    </a:p>
                  </a:txBody>
                  <a:tcPr/>
                </a:tc>
                <a:tc>
                  <a:txBody>
                    <a:bodyPr/>
                    <a:lstStyle/>
                    <a:p>
                      <a:pPr algn="ctr"/>
                      <a:r>
                        <a:rPr lang="fr-FR" sz="1800" b="1" dirty="0" smtClean="0"/>
                        <a:t>et/ou</a:t>
                      </a:r>
                      <a:endParaRPr lang="fr-FR" sz="1800" b="1" dirty="0">
                        <a:solidFill>
                          <a:schemeClr val="tx1">
                            <a:lumMod val="95000"/>
                            <a:lumOff val="5000"/>
                          </a:schemeClr>
                        </a:solidFill>
                      </a:endParaRPr>
                    </a:p>
                  </a:txBody>
                  <a:tcPr/>
                </a:tc>
                <a:tc>
                  <a:txBody>
                    <a:bodyPr/>
                    <a:lstStyle/>
                    <a:p>
                      <a:pPr algn="ctr"/>
                      <a:r>
                        <a:rPr lang="fr-FR" sz="1800" b="1" dirty="0" smtClean="0"/>
                        <a:t>≥85</a:t>
                      </a:r>
                      <a:endParaRPr lang="fr-FR" sz="1800" b="1" dirty="0">
                        <a:solidFill>
                          <a:schemeClr val="tx1">
                            <a:lumMod val="95000"/>
                            <a:lumOff val="5000"/>
                          </a:schemeClr>
                        </a:solidFill>
                      </a:endParaRPr>
                    </a:p>
                  </a:txBody>
                  <a:tcPr/>
                </a:tc>
              </a:tr>
              <a:tr h="734886">
                <a:tc>
                  <a:txBody>
                    <a:bodyPr/>
                    <a:lstStyle/>
                    <a:p>
                      <a:pPr algn="ctr"/>
                      <a:r>
                        <a:rPr lang="fr-FR" sz="1800" b="1" dirty="0" smtClean="0"/>
                        <a:t>       Nocturne (ou endormi)</a:t>
                      </a:r>
                      <a:endParaRPr lang="fr-FR" sz="1800" b="1" dirty="0">
                        <a:solidFill>
                          <a:schemeClr val="tx1">
                            <a:lumMod val="95000"/>
                            <a:lumOff val="5000"/>
                          </a:schemeClr>
                        </a:solidFill>
                      </a:endParaRPr>
                    </a:p>
                  </a:txBody>
                  <a:tcPr/>
                </a:tc>
                <a:tc>
                  <a:txBody>
                    <a:bodyPr/>
                    <a:lstStyle/>
                    <a:p>
                      <a:pPr algn="ctr"/>
                      <a:r>
                        <a:rPr lang="fr-FR" sz="1800" b="1" dirty="0" smtClean="0"/>
                        <a:t>≥120</a:t>
                      </a:r>
                      <a:endParaRPr lang="fr-FR" sz="1800" b="1"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et/ou</a:t>
                      </a:r>
                    </a:p>
                    <a:p>
                      <a:pPr algn="ctr"/>
                      <a:endParaRPr lang="fr-FR" sz="1800" b="1" dirty="0">
                        <a:solidFill>
                          <a:schemeClr val="tx1">
                            <a:lumMod val="95000"/>
                            <a:lumOff val="5000"/>
                          </a:schemeClr>
                        </a:solidFill>
                      </a:endParaRPr>
                    </a:p>
                  </a:txBody>
                  <a:tcPr/>
                </a:tc>
                <a:tc>
                  <a:txBody>
                    <a:bodyPr/>
                    <a:lstStyle/>
                    <a:p>
                      <a:pPr algn="ctr"/>
                      <a:r>
                        <a:rPr lang="fr-FR" sz="1800" b="1" dirty="0" smtClean="0"/>
                        <a:t>≥70</a:t>
                      </a:r>
                      <a:endParaRPr lang="fr-FR" sz="1800" b="1" dirty="0">
                        <a:solidFill>
                          <a:schemeClr val="tx1">
                            <a:lumMod val="95000"/>
                            <a:lumOff val="5000"/>
                          </a:schemeClr>
                        </a:solidFill>
                      </a:endParaRPr>
                    </a:p>
                  </a:txBody>
                  <a:tcPr/>
                </a:tc>
              </a:tr>
              <a:tr h="734886">
                <a:tc>
                  <a:txBody>
                    <a:bodyPr/>
                    <a:lstStyle/>
                    <a:p>
                      <a:pPr algn="ctr"/>
                      <a:r>
                        <a:rPr lang="fr-FR" sz="1800" b="1" dirty="0" smtClean="0"/>
                        <a:t>        24H</a:t>
                      </a:r>
                      <a:endParaRPr lang="fr-FR" sz="1800" b="1" dirty="0">
                        <a:solidFill>
                          <a:schemeClr val="tx1">
                            <a:lumMod val="95000"/>
                            <a:lumOff val="5000"/>
                          </a:schemeClr>
                        </a:solidFill>
                      </a:endParaRPr>
                    </a:p>
                  </a:txBody>
                  <a:tcPr/>
                </a:tc>
                <a:tc>
                  <a:txBody>
                    <a:bodyPr/>
                    <a:lstStyle/>
                    <a:p>
                      <a:pPr algn="ctr"/>
                      <a:r>
                        <a:rPr lang="fr-FR" sz="1800" b="1" dirty="0" smtClean="0"/>
                        <a:t>≥130</a:t>
                      </a:r>
                      <a:endParaRPr lang="fr-FR" sz="1800" b="1"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et/ou</a:t>
                      </a:r>
                    </a:p>
                    <a:p>
                      <a:pPr algn="ctr"/>
                      <a:endParaRPr lang="fr-FR" sz="1800" b="1" dirty="0">
                        <a:solidFill>
                          <a:schemeClr val="tx1">
                            <a:lumMod val="95000"/>
                            <a:lumOff val="5000"/>
                          </a:schemeClr>
                        </a:solidFill>
                      </a:endParaRPr>
                    </a:p>
                  </a:txBody>
                  <a:tcPr/>
                </a:tc>
                <a:tc>
                  <a:txBody>
                    <a:bodyPr/>
                    <a:lstStyle/>
                    <a:p>
                      <a:pPr algn="ctr"/>
                      <a:r>
                        <a:rPr lang="fr-FR" sz="1800" b="1" dirty="0" smtClean="0"/>
                        <a:t>≥80</a:t>
                      </a:r>
                      <a:endParaRPr lang="fr-FR" sz="1800" b="1" dirty="0">
                        <a:solidFill>
                          <a:schemeClr val="tx1">
                            <a:lumMod val="95000"/>
                            <a:lumOff val="5000"/>
                          </a:schemeClr>
                        </a:solidFill>
                      </a:endParaRPr>
                    </a:p>
                  </a:txBody>
                  <a:tcPr/>
                </a:tc>
              </a:tr>
              <a:tr h="734886">
                <a:tc>
                  <a:txBody>
                    <a:bodyPr/>
                    <a:lstStyle/>
                    <a:p>
                      <a:pPr algn="ctr"/>
                      <a:r>
                        <a:rPr lang="fr-FR" sz="1800" b="1" dirty="0" smtClean="0"/>
                        <a:t>PA à domicile</a:t>
                      </a:r>
                      <a:endParaRPr lang="fr-FR" sz="1800" b="1" dirty="0">
                        <a:solidFill>
                          <a:schemeClr val="tx1">
                            <a:lumMod val="95000"/>
                            <a:lumOff val="5000"/>
                          </a:schemeClr>
                        </a:solidFill>
                      </a:endParaRPr>
                    </a:p>
                  </a:txBody>
                  <a:tcPr/>
                </a:tc>
                <a:tc>
                  <a:txBody>
                    <a:bodyPr/>
                    <a:lstStyle/>
                    <a:p>
                      <a:pPr algn="ctr"/>
                      <a:r>
                        <a:rPr lang="fr-FR" sz="1800" b="1" dirty="0" smtClean="0"/>
                        <a:t>≥135</a:t>
                      </a:r>
                      <a:endParaRPr lang="fr-FR" sz="1800" b="1" dirty="0">
                        <a:solidFill>
                          <a:schemeClr val="tx1">
                            <a:lumMod val="95000"/>
                            <a:lumOff val="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et/ou</a:t>
                      </a:r>
                    </a:p>
                    <a:p>
                      <a:pPr algn="ctr"/>
                      <a:endParaRPr lang="fr-FR" sz="1800" b="1" dirty="0">
                        <a:solidFill>
                          <a:schemeClr val="tx1">
                            <a:lumMod val="95000"/>
                            <a:lumOff val="5000"/>
                          </a:schemeClr>
                        </a:solidFill>
                      </a:endParaRPr>
                    </a:p>
                  </a:txBody>
                  <a:tcPr/>
                </a:tc>
                <a:tc>
                  <a:txBody>
                    <a:bodyPr/>
                    <a:lstStyle/>
                    <a:p>
                      <a:pPr algn="ctr"/>
                      <a:r>
                        <a:rPr lang="fr-FR" sz="1800" b="1" dirty="0" smtClean="0"/>
                        <a:t>≥85</a:t>
                      </a:r>
                      <a:endParaRPr lang="fr-FR" sz="1800" b="1" dirty="0">
                        <a:solidFill>
                          <a:schemeClr val="tx1">
                            <a:lumMod val="95000"/>
                            <a:lumOff val="5000"/>
                          </a:schemeClr>
                        </a:solidFill>
                      </a:endParaRPr>
                    </a:p>
                  </a:txBody>
                  <a:tcPr/>
                </a:tc>
              </a:tr>
            </a:tbl>
          </a:graphicData>
        </a:graphic>
      </p:graphicFrame>
    </p:spTree>
  </p:cSld>
  <p:clrMapOvr>
    <a:masterClrMapping/>
  </p:clrMapOvr>
  <p:transition>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76400" y="457200"/>
            <a:ext cx="7288213" cy="1295400"/>
          </a:xfrm>
          <a:ln/>
        </p:spPr>
        <p:style>
          <a:lnRef idx="2">
            <a:schemeClr val="dk1">
              <a:shade val="50000"/>
            </a:schemeClr>
          </a:lnRef>
          <a:fillRef idx="1">
            <a:schemeClr val="dk1"/>
          </a:fillRef>
          <a:effectRef idx="0">
            <a:schemeClr val="dk1"/>
          </a:effectRef>
          <a:fontRef idx="minor">
            <a:schemeClr val="lt1"/>
          </a:fontRef>
        </p:style>
        <p:txBody>
          <a:bodyPr/>
          <a:lstStyle/>
          <a:p>
            <a:pPr eaLnBrk="1" hangingPunct="1">
              <a:defRPr/>
            </a:pPr>
            <a:r>
              <a:rPr lang="fr-FR" altLang="fr-FR" b="1" dirty="0" smtClean="0">
                <a:solidFill>
                  <a:srgbClr val="FFFF00"/>
                </a:solidFill>
              </a:rPr>
              <a:t>  </a:t>
            </a:r>
            <a:r>
              <a:rPr lang="fr-FR" altLang="fr-FR" sz="3600" b="1" dirty="0" smtClean="0">
                <a:solidFill>
                  <a:srgbClr val="FFFF00"/>
                </a:solidFill>
              </a:rPr>
              <a:t>PIEGES DIAGNOSTIQUES</a:t>
            </a:r>
            <a:endParaRPr lang="fr-FR" altLang="fr-FR" b="1" dirty="0" smtClean="0">
              <a:solidFill>
                <a:srgbClr val="FFFF00"/>
              </a:solidFill>
            </a:endParaRPr>
          </a:p>
        </p:txBody>
      </p:sp>
      <p:sp>
        <p:nvSpPr>
          <p:cNvPr id="49155" name="Rectangle 3"/>
          <p:cNvSpPr>
            <a:spLocks noGrp="1" noChangeArrowheads="1"/>
          </p:cNvSpPr>
          <p:nvPr>
            <p:ph type="body" idx="1"/>
          </p:nvPr>
        </p:nvSpPr>
        <p:spPr>
          <a:xfrm>
            <a:off x="323528" y="2276872"/>
            <a:ext cx="7848600" cy="4256088"/>
          </a:xfrm>
          <a:solidFill>
            <a:schemeClr val="bg2">
              <a:lumMod val="50000"/>
            </a:schemeClr>
          </a:solidFill>
        </p:spPr>
        <p:txBody>
          <a:bodyPr/>
          <a:lstStyle/>
          <a:p>
            <a:pPr>
              <a:spcBef>
                <a:spcPct val="50000"/>
              </a:spcBef>
              <a:buFont typeface="Wingdings" pitchFamily="2" charset="2"/>
              <a:buChar char="Ø"/>
            </a:pPr>
            <a:r>
              <a:rPr lang="fr-FR" altLang="fr-FR" sz="2400" b="1" dirty="0" smtClean="0">
                <a:latin typeface="Times New Roman" pitchFamily="18" charset="0"/>
                <a:cs typeface="Times New Roman" pitchFamily="18" charset="0"/>
              </a:rPr>
              <a:t>Bradycardies importantes</a:t>
            </a:r>
          </a:p>
          <a:p>
            <a:pPr>
              <a:spcBef>
                <a:spcPct val="50000"/>
              </a:spcBef>
              <a:buFont typeface="Wingdings" pitchFamily="2" charset="2"/>
              <a:buNone/>
            </a:pPr>
            <a:endParaRPr lang="fr-FR" altLang="fr-FR" sz="2400" b="1" dirty="0" smtClean="0">
              <a:latin typeface="Times New Roman" pitchFamily="18" charset="0"/>
              <a:cs typeface="Times New Roman" pitchFamily="18" charset="0"/>
            </a:endParaRPr>
          </a:p>
          <a:p>
            <a:pPr>
              <a:spcBef>
                <a:spcPct val="50000"/>
              </a:spcBef>
              <a:buFont typeface="Wingdings" pitchFamily="2" charset="2"/>
              <a:buChar char="Ø"/>
            </a:pPr>
            <a:r>
              <a:rPr lang="fr-FR" altLang="fr-FR" sz="2400" b="1" dirty="0" smtClean="0">
                <a:latin typeface="Times New Roman" pitchFamily="18" charset="0"/>
                <a:cs typeface="Times New Roman" pitchFamily="18" charset="0"/>
              </a:rPr>
              <a:t>Effet blouse blanche</a:t>
            </a:r>
          </a:p>
          <a:p>
            <a:pPr>
              <a:spcBef>
                <a:spcPct val="50000"/>
              </a:spcBef>
              <a:buFont typeface="Wingdings" pitchFamily="2" charset="2"/>
              <a:buNone/>
            </a:pPr>
            <a:endParaRPr lang="fr-FR" altLang="fr-FR" sz="2400" b="1" dirty="0" smtClean="0">
              <a:latin typeface="Times New Roman" pitchFamily="18" charset="0"/>
              <a:cs typeface="Times New Roman" pitchFamily="18" charset="0"/>
            </a:endParaRPr>
          </a:p>
          <a:p>
            <a:pPr>
              <a:spcBef>
                <a:spcPct val="50000"/>
              </a:spcBef>
              <a:buFont typeface="Wingdings" pitchFamily="2" charset="2"/>
              <a:buChar char="Ø"/>
            </a:pPr>
            <a:r>
              <a:rPr lang="fr-FR" altLang="fr-FR" sz="2400" b="1" dirty="0" smtClean="0">
                <a:latin typeface="Times New Roman" pitchFamily="18" charset="0"/>
                <a:cs typeface="Times New Roman" pitchFamily="18" charset="0"/>
              </a:rPr>
              <a:t> Insuffisance aortique</a:t>
            </a:r>
          </a:p>
          <a:p>
            <a:pPr>
              <a:spcBef>
                <a:spcPct val="50000"/>
              </a:spcBef>
              <a:buFont typeface="Wingdings" pitchFamily="2" charset="2"/>
              <a:buChar char="Ø"/>
            </a:pPr>
            <a:endParaRPr lang="fr-FR" altLang="fr-FR" sz="2400" b="1" dirty="0" smtClean="0">
              <a:latin typeface="Times New Roman" pitchFamily="18" charset="0"/>
              <a:cs typeface="Times New Roman" pitchFamily="18" charset="0"/>
            </a:endParaRPr>
          </a:p>
          <a:p>
            <a:pPr>
              <a:spcBef>
                <a:spcPct val="50000"/>
              </a:spcBef>
              <a:buFont typeface="Wingdings" pitchFamily="2" charset="2"/>
              <a:buChar char="Ø"/>
            </a:pPr>
            <a:r>
              <a:rPr lang="fr-FR" altLang="fr-FR" sz="2400" b="1" dirty="0" smtClean="0">
                <a:latin typeface="Times New Roman" pitchFamily="18" charset="0"/>
                <a:cs typeface="Times New Roman" pitchFamily="18" charset="0"/>
              </a:rPr>
              <a:t> Situations d’hyper-débit (anémie, hyperthyroïdie ,…) </a:t>
            </a:r>
            <a:endParaRPr lang="fr-FR" altLang="fr-FR" sz="2400" b="1" dirty="0" smtClean="0">
              <a:solidFill>
                <a:srgbClr val="FF6600"/>
              </a:solidFill>
              <a:latin typeface="Times New Roman" pitchFamily="18" charset="0"/>
              <a:cs typeface="Times New Roman" pitchFamily="18" charset="0"/>
            </a:endParaRPr>
          </a:p>
          <a:p>
            <a:pPr>
              <a:spcBef>
                <a:spcPct val="50000"/>
              </a:spcBef>
              <a:buFont typeface="Wingdings" pitchFamily="2" charset="2"/>
              <a:buNone/>
            </a:pPr>
            <a:endParaRPr lang="fr-FR" altLang="fr-FR" b="1" dirty="0" smtClean="0">
              <a:solidFill>
                <a:schemeClr val="tx1"/>
              </a:solidFill>
              <a:latin typeface="Times New Roman" pitchFamily="18" charset="0"/>
              <a:cs typeface="Times New Roman" pitchFamily="18" charset="0"/>
            </a:endParaRPr>
          </a:p>
        </p:txBody>
      </p:sp>
      <p:sp>
        <p:nvSpPr>
          <p:cNvPr id="4" name="Rectangle à coins arrondis 6"/>
          <p:cNvSpPr/>
          <p:nvPr/>
        </p:nvSpPr>
        <p:spPr>
          <a:xfrm rot="18812339">
            <a:off x="5006719" y="3424329"/>
            <a:ext cx="2667000" cy="11521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prstClr val="white"/>
                </a:solidFill>
              </a:rPr>
              <a:t>Rôle du médecin+++</a:t>
            </a:r>
            <a:endParaRPr lang="fr-FR" sz="2800" b="1" dirty="0" smtClean="0">
              <a:solidFill>
                <a:srgbClr val="FEFAC9">
                  <a:lumMod val="90000"/>
                </a:srgbClr>
              </a:solidFill>
            </a:endParaRPr>
          </a:p>
          <a:p>
            <a:pPr algn="ctr"/>
            <a:r>
              <a:rPr lang="fr-FR" sz="2000" b="1" dirty="0" smtClean="0">
                <a:solidFill>
                  <a:prstClr val="white"/>
                </a:solidFill>
              </a:rPr>
              <a:t>.</a:t>
            </a:r>
            <a:endParaRPr lang="fr-FR" sz="2000" b="1" dirty="0">
              <a:solidFill>
                <a:prstClr val="white"/>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Documents and Settings\Administrateur\Mes documents\Mes images\vlcsnap-2010-12-17-23h10m17s142.png"/>
          <p:cNvPicPr>
            <a:picLocks noChangeAspect="1" noChangeArrowheads="1"/>
          </p:cNvPicPr>
          <p:nvPr/>
        </p:nvPicPr>
        <p:blipFill>
          <a:blip r:embed="rId2" cstate="print"/>
          <a:srcRect l="25000" r="1389"/>
          <a:stretch>
            <a:fillRect/>
          </a:stretch>
        </p:blipFill>
        <p:spPr bwMode="auto">
          <a:xfrm>
            <a:off x="0" y="1124744"/>
            <a:ext cx="9144000" cy="5472607"/>
          </a:xfrm>
          <a:prstGeom prst="rect">
            <a:avLst/>
          </a:prstGeom>
          <a:noFill/>
          <a:ln>
            <a:noFill/>
          </a:ln>
          <a:effectLst>
            <a:outerShdw blurRad="88900" dist="38100" dir="13500000" sx="103000" sy="103000" algn="br"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sp>
        <p:nvSpPr>
          <p:cNvPr id="3" name="Bulle ronde 2"/>
          <p:cNvSpPr/>
          <p:nvPr/>
        </p:nvSpPr>
        <p:spPr>
          <a:xfrm>
            <a:off x="3419872" y="1196752"/>
            <a:ext cx="2928938" cy="1214437"/>
          </a:xfrm>
          <a:prstGeom prst="wedgeEllipseCallout">
            <a:avLst>
              <a:gd name="adj1" fmla="val 39991"/>
              <a:gd name="adj2" fmla="val 81973"/>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solidFill>
                  <a:srgbClr val="FFFFFF"/>
                </a:solidFill>
                <a:latin typeface="Segoe Print" pitchFamily="2" charset="0"/>
              </a:rPr>
              <a:t>…ta PA est élevée prend ce traitement ….RDV </a:t>
            </a:r>
            <a:r>
              <a:rPr lang="fr-FR" sz="1600" dirty="0" err="1">
                <a:solidFill>
                  <a:srgbClr val="FFFFFF"/>
                </a:solidFill>
                <a:latin typeface="Segoe Print" pitchFamily="2" charset="0"/>
              </a:rPr>
              <a:t>ds</a:t>
            </a:r>
            <a:r>
              <a:rPr lang="fr-FR" sz="1600" dirty="0">
                <a:solidFill>
                  <a:srgbClr val="FFFFFF"/>
                </a:solidFill>
                <a:latin typeface="Segoe Print" pitchFamily="2" charset="0"/>
              </a:rPr>
              <a:t> 1mois</a:t>
            </a:r>
          </a:p>
        </p:txBody>
      </p:sp>
      <p:sp>
        <p:nvSpPr>
          <p:cNvPr id="4" name="Rectangle 3"/>
          <p:cNvSpPr/>
          <p:nvPr/>
        </p:nvSpPr>
        <p:spPr>
          <a:xfrm>
            <a:off x="571500" y="6093296"/>
            <a:ext cx="8072438" cy="501650"/>
          </a:xfrm>
          <a:prstGeom prst="rect">
            <a:avLst/>
          </a:prstGeom>
        </p:spPr>
        <p:txBody>
          <a:bodyPr>
            <a:spAutoFit/>
          </a:bodyPr>
          <a:lstStyle/>
          <a:p>
            <a:pPr marL="611188" indent="-571500" algn="ctr">
              <a:lnSpc>
                <a:spcPct val="120000"/>
              </a:lnSpc>
              <a:buSzPct val="156000"/>
              <a:defRPr/>
            </a:pPr>
            <a:r>
              <a:rPr lang="fr-FR" sz="2400" b="1" i="1" dirty="0">
                <a:solidFill>
                  <a:srgbClr val="FF0000"/>
                </a:solidFill>
                <a:latin typeface="Comic Sans MS" pitchFamily="66" charset="0"/>
                <a:sym typeface="Verdana" pitchFamily="34" charset="0"/>
              </a:rPr>
              <a:t>On ne soigne pas des chiffres mais des patients !</a:t>
            </a:r>
          </a:p>
        </p:txBody>
      </p:sp>
      <p:sp>
        <p:nvSpPr>
          <p:cNvPr id="5" name="Rectangle à coins arrondis 4"/>
          <p:cNvSpPr txBox="1">
            <a:spLocks/>
          </p:cNvSpPr>
          <p:nvPr/>
        </p:nvSpPr>
        <p:spPr>
          <a:xfrm>
            <a:off x="395536" y="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PRISE EN CHARGE ACTUELLE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Tree>
    <p:extLst>
      <p:ext uri="{BB962C8B-B14F-4D97-AF65-F5344CB8AC3E}">
        <p14:creationId xmlns:p14="http://schemas.microsoft.com/office/powerpoint/2010/main" xmlns="" val="42006242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500188" y="188913"/>
            <a:ext cx="7896225" cy="1079500"/>
          </a:xfrm>
        </p:spPr>
        <p:txBody>
          <a:bodyPr/>
          <a:lstStyle/>
          <a:p>
            <a:pPr eaLnBrk="1" hangingPunct="1"/>
            <a:r>
              <a:rPr lang="fr-FR" altLang="fr-FR" sz="3300" b="1" smtClean="0">
                <a:solidFill>
                  <a:srgbClr val="FFFF00"/>
                </a:solidFill>
              </a:rPr>
              <a:t>          Prise en charge thérapeutique</a:t>
            </a:r>
          </a:p>
        </p:txBody>
      </p:sp>
      <p:sp>
        <p:nvSpPr>
          <p:cNvPr id="5" name="Rectangle 4"/>
          <p:cNvSpPr>
            <a:spLocks noChangeArrowheads="1"/>
          </p:cNvSpPr>
          <p:nvPr/>
        </p:nvSpPr>
        <p:spPr bwMode="auto">
          <a:xfrm>
            <a:off x="1835150" y="1343025"/>
            <a:ext cx="6958013" cy="387350"/>
          </a:xfrm>
          <a:prstGeom prst="rect">
            <a:avLst/>
          </a:prstGeom>
          <a:solidFill>
            <a:schemeClr val="bg1"/>
          </a:solidFill>
          <a:ln w="9525">
            <a:solidFill>
              <a:srgbClr val="FF0000"/>
            </a:solidFill>
            <a:miter lim="800000"/>
            <a:headEnd/>
            <a:tailEnd/>
          </a:ln>
          <a:effectLst/>
          <a:scene3d>
            <a:camera prst="orthographicFront"/>
            <a:lightRig rig="threePt" dir="t"/>
          </a:scene3d>
          <a:sp3d>
            <a:bevelT/>
          </a:sp3d>
        </p:spPr>
        <p:txBody>
          <a:bodyPr wrap="none">
            <a:spAutoFit/>
          </a:bodyPr>
          <a:lstStyle/>
          <a:p>
            <a:pPr>
              <a:lnSpc>
                <a:spcPct val="80000"/>
              </a:lnSpc>
              <a:spcBef>
                <a:spcPct val="100000"/>
              </a:spcBef>
              <a:buClr>
                <a:srgbClr val="FF3300"/>
              </a:buClr>
              <a:buFont typeface="Zapf Dingbats" charset="2"/>
              <a:buNone/>
              <a:defRPr/>
            </a:pPr>
            <a:r>
              <a:rPr lang="fr-FR" altLang="fr-FR" sz="2400" dirty="0">
                <a:solidFill>
                  <a:srgbClr val="FF0000"/>
                </a:solidFill>
                <a:latin typeface="Times New Roman" panose="02020603050405020304" pitchFamily="18" charset="0"/>
                <a:cs typeface="Times New Roman" panose="02020603050405020304" pitchFamily="18" charset="0"/>
              </a:rPr>
              <a:t>Les objectifs tensionnels selon les recommandations</a:t>
            </a:r>
          </a:p>
        </p:txBody>
      </p:sp>
      <p:sp>
        <p:nvSpPr>
          <p:cNvPr id="8" name="Titre 1"/>
          <p:cNvSpPr txBox="1">
            <a:spLocks/>
          </p:cNvSpPr>
          <p:nvPr/>
        </p:nvSpPr>
        <p:spPr bwMode="auto">
          <a:xfrm>
            <a:off x="2938463" y="2133600"/>
            <a:ext cx="2376487" cy="647700"/>
          </a:xfrm>
          <a:prstGeom prst="rect">
            <a:avLst/>
          </a:prstGeom>
          <a:solidFill>
            <a:srgbClr val="FF0000"/>
          </a:solidFill>
          <a:ln>
            <a:noFill/>
          </a:ln>
          <a:scene3d>
            <a:camera prst="orthographicFront"/>
            <a:lightRig rig="threePt" dir="t"/>
          </a:scene3d>
          <a:sp3d>
            <a:bevelT/>
          </a:sp3d>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r>
              <a:rPr lang="fr-FR" altLang="fr-FR" b="1" kern="0" dirty="0" smtClean="0">
                <a:solidFill>
                  <a:schemeClr val="tx1"/>
                </a:solidFill>
                <a:latin typeface="Times New Roman" panose="02020603050405020304" pitchFamily="18" charset="0"/>
                <a:cs typeface="Times New Roman" panose="02020603050405020304" pitchFamily="18" charset="0"/>
              </a:rPr>
              <a:t>ESC 2013</a:t>
            </a:r>
          </a:p>
        </p:txBody>
      </p:sp>
      <p:graphicFrame>
        <p:nvGraphicFramePr>
          <p:cNvPr id="10" name="Espace réservé du contenu 5"/>
          <p:cNvGraphicFramePr>
            <a:graphicFrameLocks noGrp="1"/>
          </p:cNvGraphicFramePr>
          <p:nvPr>
            <p:ph idx="1"/>
          </p:nvPr>
        </p:nvGraphicFramePr>
        <p:xfrm>
          <a:off x="395288" y="2768600"/>
          <a:ext cx="8605838" cy="2819400"/>
        </p:xfrm>
        <a:graphic>
          <a:graphicData uri="http://schemas.openxmlformats.org/drawingml/2006/table">
            <a:tbl>
              <a:tblPr/>
              <a:tblGrid>
                <a:gridCol w="4302919"/>
                <a:gridCol w="4302919"/>
              </a:tblGrid>
              <a:tr h="939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FF"/>
                          </a:solidFill>
                          <a:effectLst/>
                          <a:latin typeface="Calibri" pitchFamily="34" charset="0"/>
                          <a:ea typeface="MS PGothic" pitchFamily="34" charset="-128"/>
                        </a:rPr>
                        <a:t>Adulte non diabétique</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FFFF"/>
                          </a:solidFill>
                          <a:effectLst/>
                          <a:latin typeface="Calibri" pitchFamily="34" charset="0"/>
                          <a:ea typeface="MS PGothic" pitchFamily="34" charset="-128"/>
                        </a:rPr>
                        <a:t>&lt; 140/90</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39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MS PGothic" pitchFamily="34" charset="-128"/>
                        </a:rPr>
                        <a:t>Sujet âgé (&gt; 80 ans)</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MS PGothic" pitchFamily="34" charset="-128"/>
                        </a:rPr>
                        <a:t>&lt; 150/90</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939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Calibri" pitchFamily="34" charset="0"/>
                          <a:ea typeface="MS PGothic" pitchFamily="34" charset="-128"/>
                        </a:rPr>
                        <a:t>Diabétique</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MS PGothic" pitchFamily="34" charset="-128"/>
                        </a:rPr>
                        <a:t>&lt; 140/85</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11" name="ZoneTexte 6"/>
          <p:cNvSpPr txBox="1">
            <a:spLocks noChangeArrowheads="1"/>
          </p:cNvSpPr>
          <p:nvPr/>
        </p:nvSpPr>
        <p:spPr bwMode="auto">
          <a:xfrm>
            <a:off x="323850" y="6394450"/>
            <a:ext cx="8820150" cy="460375"/>
          </a:xfrm>
          <a:prstGeom prst="rect">
            <a:avLst/>
          </a:prstGeom>
          <a:solidFill>
            <a:srgbClr val="FF0000"/>
          </a:solidFill>
          <a:ln/>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fr-FR" altLang="fr-FR" sz="2400" dirty="0" smtClean="0">
                <a:solidFill>
                  <a:srgbClr val="FFFF00"/>
                </a:solidFill>
              </a:rPr>
              <a:t>Pas d’objectif plus strict chez l’insuffisant rénal</a:t>
            </a:r>
          </a:p>
        </p:txBody>
      </p:sp>
      <p:sp>
        <p:nvSpPr>
          <p:cNvPr id="89112" name="Rectangle 1"/>
          <p:cNvSpPr>
            <a:spLocks noChangeArrowheads="1"/>
          </p:cNvSpPr>
          <p:nvPr/>
        </p:nvSpPr>
        <p:spPr bwMode="auto">
          <a:xfrm>
            <a:off x="323850" y="5602288"/>
            <a:ext cx="88201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r>
              <a:rPr lang="fr-FR" altLang="fr-FR" sz="1200" b="0" dirty="0">
                <a:solidFill>
                  <a:schemeClr val="bg1"/>
                </a:solidFill>
                <a:latin typeface="Times New Roman" pitchFamily="18" charset="0"/>
                <a:cs typeface="Times New Roman" pitchFamily="18" charset="0"/>
              </a:rPr>
              <a:t>Chez tous les patients, il existe des preuves suffisantes pour recommander d’abaisser la pression artérielle en deçà de 140/90 mmHg, à l’exception des sujets âgés où ce seuil n’a jamais été testé dans des essais randomisés.</a:t>
            </a:r>
          </a:p>
          <a:p>
            <a:pPr eaLnBrk="1" hangingPunct="1"/>
            <a:r>
              <a:rPr lang="fr-FR" altLang="fr-FR" sz="1200" b="0" dirty="0">
                <a:solidFill>
                  <a:schemeClr val="bg1"/>
                </a:solidFill>
                <a:latin typeface="Times New Roman" pitchFamily="18" charset="0"/>
                <a:cs typeface="Times New Roman" pitchFamily="18" charset="0"/>
              </a:rPr>
              <a:t>L’objectif de 130/80 mmHg chez les diabétiques proposé par les précédentes recommandations de 2007 n’est pas fortement supporté par des preuves. De même, pour les patients ayant des antécédents cardio-vasculaires</a:t>
            </a:r>
            <a:r>
              <a:rPr lang="fr-FR" altLang="fr-FR" sz="1200" b="0" dirty="0">
                <a:latin typeface="Times New Roman" pitchFamily="18" charset="0"/>
                <a:cs typeface="Times New Roman" pitchFamily="18" charset="0"/>
              </a:rPr>
              <a:t>.</a:t>
            </a:r>
          </a:p>
        </p:txBody>
      </p:sp>
      <p:sp>
        <p:nvSpPr>
          <p:cNvPr id="9" name="Oval 12"/>
          <p:cNvSpPr/>
          <p:nvPr/>
        </p:nvSpPr>
        <p:spPr>
          <a:xfrm>
            <a:off x="0" y="179353"/>
            <a:ext cx="2771800" cy="1152128"/>
          </a:xfrm>
          <a:prstGeom prst="ellipse">
            <a:avLst/>
          </a:prstGeo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fr-FR" sz="2400" dirty="0">
                <a:ln w="1905"/>
                <a:solidFill>
                  <a:srgbClr val="00B050"/>
                </a:solidFill>
                <a:effectLst>
                  <a:innerShdw blurRad="69850" dist="43180" dir="5400000">
                    <a:srgbClr val="000000">
                      <a:alpha val="65000"/>
                    </a:srgbClr>
                  </a:innerShdw>
                </a:effectLst>
              </a:rPr>
              <a:t>Cible </a:t>
            </a:r>
            <a:r>
              <a:rPr lang="fr-FR" sz="2400" dirty="0" err="1" smtClean="0">
                <a:ln w="1905"/>
                <a:solidFill>
                  <a:srgbClr val="00B050"/>
                </a:solidFill>
                <a:effectLst>
                  <a:innerShdw blurRad="69850" dist="43180" dir="5400000">
                    <a:srgbClr val="000000">
                      <a:alpha val="65000"/>
                    </a:srgbClr>
                  </a:innerShdw>
                </a:effectLst>
              </a:rPr>
              <a:t>tensionnelle</a:t>
            </a:r>
            <a:endParaRPr lang="fr-FR" sz="240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44301098"/>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r-FR" b="1" smtClean="0">
                <a:effectLst/>
              </a:rPr>
              <a:t>Corrigé</a:t>
            </a:r>
          </a:p>
        </p:txBody>
      </p:sp>
      <p:sp>
        <p:nvSpPr>
          <p:cNvPr id="5123" name="Rectangle 3"/>
          <p:cNvSpPr>
            <a:spLocks noGrp="1" noChangeArrowheads="1"/>
          </p:cNvSpPr>
          <p:nvPr>
            <p:ph type="body" idx="1"/>
          </p:nvPr>
        </p:nvSpPr>
        <p:spPr>
          <a:xfrm>
            <a:off x="72008" y="1600200"/>
            <a:ext cx="8964488" cy="4530725"/>
          </a:xfrm>
        </p:spPr>
        <p:txBody>
          <a:bodyPr>
            <a:normAutofit fontScale="92500" lnSpcReduction="10000"/>
          </a:bodyPr>
          <a:lstStyle/>
          <a:p>
            <a:pPr eaLnBrk="1" hangingPunct="1"/>
            <a:r>
              <a:rPr lang="fr-FR" dirty="0" smtClean="0">
                <a:effectLst/>
              </a:rPr>
              <a:t>Diagnostic :</a:t>
            </a:r>
          </a:p>
          <a:p>
            <a:pPr lvl="1" eaLnBrk="1" hangingPunct="1"/>
            <a:r>
              <a:rPr lang="fr-FR" b="1" dirty="0" smtClean="0">
                <a:solidFill>
                  <a:srgbClr val="002060"/>
                </a:solidFill>
                <a:effectLst/>
              </a:rPr>
              <a:t>Fausse HTA liée à la grande bradycardie</a:t>
            </a:r>
          </a:p>
          <a:p>
            <a:pPr lvl="1" eaLnBrk="1" hangingPunct="1"/>
            <a:r>
              <a:rPr lang="fr-FR" dirty="0" smtClean="0">
                <a:effectLst/>
              </a:rPr>
              <a:t>Bradycardie nécessite un ECG à la recherche </a:t>
            </a:r>
          </a:p>
          <a:p>
            <a:pPr lvl="1" eaLnBrk="1" hangingPunct="1">
              <a:buFont typeface="Wingdings" pitchFamily="2" charset="2"/>
              <a:buNone/>
            </a:pPr>
            <a:r>
              <a:rPr lang="fr-FR" dirty="0" smtClean="0">
                <a:effectLst/>
              </a:rPr>
              <a:t>d’un bloc auriculo-ventriculaire (BAV) complet  </a:t>
            </a:r>
          </a:p>
          <a:p>
            <a:pPr eaLnBrk="1" hangingPunct="1"/>
            <a:r>
              <a:rPr lang="fr-FR" b="1" dirty="0" smtClean="0">
                <a:solidFill>
                  <a:srgbClr val="002060"/>
                </a:solidFill>
                <a:effectLst/>
              </a:rPr>
              <a:t>CAT</a:t>
            </a:r>
            <a:endParaRPr lang="fr-FR" b="1" dirty="0" smtClean="0">
              <a:solidFill>
                <a:srgbClr val="002060"/>
              </a:solidFill>
              <a:effectLst/>
            </a:endParaRPr>
          </a:p>
          <a:p>
            <a:pPr lvl="1" eaLnBrk="1" hangingPunct="1"/>
            <a:r>
              <a:rPr lang="fr-FR" dirty="0" smtClean="0">
                <a:effectLst/>
              </a:rPr>
              <a:t>Référer vers un cardiologue</a:t>
            </a:r>
          </a:p>
          <a:p>
            <a:pPr lvl="1" eaLnBrk="1" hangingPunct="1"/>
            <a:r>
              <a:rPr lang="fr-FR" b="1" dirty="0" smtClean="0">
                <a:solidFill>
                  <a:srgbClr val="FF0000"/>
                </a:solidFill>
                <a:effectLst/>
              </a:rPr>
              <a:t>Stimulation </a:t>
            </a:r>
            <a:r>
              <a:rPr lang="fr-FR" b="1" dirty="0" smtClean="0">
                <a:solidFill>
                  <a:srgbClr val="FF0000"/>
                </a:solidFill>
                <a:effectLst/>
              </a:rPr>
              <a:t>cardiaque (pacemaker) en </a:t>
            </a:r>
            <a:r>
              <a:rPr lang="fr-FR" b="1" dirty="0" smtClean="0">
                <a:solidFill>
                  <a:srgbClr val="FF0000"/>
                </a:solidFill>
                <a:effectLst/>
              </a:rPr>
              <a:t>urgence</a:t>
            </a:r>
          </a:p>
          <a:p>
            <a:r>
              <a:rPr lang="fr-FR" b="1" dirty="0" smtClean="0">
                <a:solidFill>
                  <a:srgbClr val="002060"/>
                </a:solidFill>
              </a:rPr>
              <a:t>Leçon</a:t>
            </a:r>
            <a:endParaRPr lang="fr-FR" b="1" dirty="0" smtClean="0">
              <a:solidFill>
                <a:srgbClr val="002060"/>
              </a:solidFill>
            </a:endParaRPr>
          </a:p>
          <a:p>
            <a:pPr lvl="1"/>
            <a:r>
              <a:rPr lang="fr-FR" b="1" dirty="0" smtClean="0">
                <a:solidFill>
                  <a:srgbClr val="FFFF00"/>
                </a:solidFill>
              </a:rPr>
              <a:t>Toujours prendre le pouls quand on mesure la pression artérielle</a:t>
            </a:r>
            <a:endParaRPr lang="fr-FR" b="1" dirty="0" smtClean="0">
              <a:solidFill>
                <a:srgbClr val="FFFF00"/>
              </a:solidFill>
              <a:effectLst/>
            </a:endParaRPr>
          </a:p>
        </p:txBody>
      </p:sp>
    </p:spTree>
  </p:cSld>
  <p:clrMapOvr>
    <a:masterClrMapping/>
  </p:clrMapOvr>
  <p:transition>
    <p:whee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9750" y="188913"/>
            <a:ext cx="8856663" cy="1079500"/>
          </a:xfrm>
        </p:spPr>
        <p:txBody>
          <a:bodyPr/>
          <a:lstStyle/>
          <a:p>
            <a:pPr eaLnBrk="1" hangingPunct="1"/>
            <a:r>
              <a:rPr lang="fr-FR" altLang="fr-FR" sz="3300" b="1" smtClean="0">
                <a:solidFill>
                  <a:srgbClr val="FFFF00"/>
                </a:solidFill>
              </a:rPr>
              <a:t>         Prise en charge thérapeutique</a:t>
            </a:r>
          </a:p>
        </p:txBody>
      </p:sp>
      <p:sp>
        <p:nvSpPr>
          <p:cNvPr id="5" name="Rectangle 4"/>
          <p:cNvSpPr>
            <a:spLocks noChangeArrowheads="1"/>
          </p:cNvSpPr>
          <p:nvPr/>
        </p:nvSpPr>
        <p:spPr bwMode="auto">
          <a:xfrm>
            <a:off x="1835150" y="1343025"/>
            <a:ext cx="6958013" cy="387350"/>
          </a:xfrm>
          <a:prstGeom prst="rect">
            <a:avLst/>
          </a:prstGeom>
          <a:solidFill>
            <a:schemeClr val="bg1"/>
          </a:solidFill>
          <a:ln w="9525">
            <a:solidFill>
              <a:srgbClr val="FF0000"/>
            </a:solidFill>
            <a:miter lim="800000"/>
            <a:headEnd/>
            <a:tailEnd/>
          </a:ln>
          <a:effectLst/>
          <a:scene3d>
            <a:camera prst="orthographicFront"/>
            <a:lightRig rig="threePt" dir="t"/>
          </a:scene3d>
          <a:sp3d>
            <a:bevelT/>
          </a:sp3d>
        </p:spPr>
        <p:txBody>
          <a:bodyPr wrap="none">
            <a:spAutoFit/>
          </a:bodyPr>
          <a:lstStyle/>
          <a:p>
            <a:pPr>
              <a:lnSpc>
                <a:spcPct val="80000"/>
              </a:lnSpc>
              <a:spcBef>
                <a:spcPct val="100000"/>
              </a:spcBef>
              <a:buClr>
                <a:srgbClr val="FF3300"/>
              </a:buClr>
              <a:buFont typeface="Zapf Dingbats" charset="2"/>
              <a:buNone/>
              <a:defRPr/>
            </a:pPr>
            <a:r>
              <a:rPr lang="fr-FR" altLang="fr-FR" sz="2400" dirty="0">
                <a:solidFill>
                  <a:srgbClr val="FF0000"/>
                </a:solidFill>
                <a:latin typeface="Times New Roman" panose="02020603050405020304" pitchFamily="18" charset="0"/>
                <a:cs typeface="Times New Roman" panose="02020603050405020304" pitchFamily="18" charset="0"/>
              </a:rPr>
              <a:t>Les objectifs tensionnels selon les recommandations</a:t>
            </a:r>
          </a:p>
        </p:txBody>
      </p:sp>
      <p:sp>
        <p:nvSpPr>
          <p:cNvPr id="8" name="Titre 1"/>
          <p:cNvSpPr txBox="1">
            <a:spLocks/>
          </p:cNvSpPr>
          <p:nvPr/>
        </p:nvSpPr>
        <p:spPr bwMode="auto">
          <a:xfrm>
            <a:off x="2938463" y="1808163"/>
            <a:ext cx="3001962" cy="649287"/>
          </a:xfrm>
          <a:prstGeom prst="rect">
            <a:avLst/>
          </a:prstGeom>
          <a:solidFill>
            <a:srgbClr val="FF0000"/>
          </a:solidFill>
          <a:ln>
            <a:noFill/>
          </a:ln>
          <a:scene3d>
            <a:camera prst="orthographicFront"/>
            <a:lightRig rig="threePt" dir="t"/>
          </a:scene3d>
          <a:sp3d>
            <a:bevelT/>
          </a:sp3d>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r>
              <a:rPr lang="fr-FR" altLang="fr-FR" b="0" kern="0" dirty="0" smtClean="0">
                <a:latin typeface="Times New Roman" panose="02020603050405020304" pitchFamily="18" charset="0"/>
                <a:cs typeface="Times New Roman" panose="02020603050405020304" pitchFamily="18" charset="0"/>
              </a:rPr>
              <a:t> JNC8 2014</a:t>
            </a:r>
          </a:p>
        </p:txBody>
      </p:sp>
      <p:sp>
        <p:nvSpPr>
          <p:cNvPr id="9" name="Content Placeholder 5"/>
          <p:cNvSpPr>
            <a:spLocks noGrp="1"/>
          </p:cNvSpPr>
          <p:nvPr>
            <p:ph sz="quarter" idx="4294967295"/>
          </p:nvPr>
        </p:nvSpPr>
        <p:spPr>
          <a:xfrm>
            <a:off x="5003800" y="2765425"/>
            <a:ext cx="4140200" cy="3400425"/>
          </a:xfrm>
          <a:solidFill>
            <a:srgbClr val="DF0B1A"/>
          </a:solidFill>
        </p:spPr>
        <p:txBody>
          <a:bodyPr>
            <a:normAutofit fontScale="85000" lnSpcReduction="10000"/>
          </a:bodyPr>
          <a:lstStyle/>
          <a:p>
            <a:pPr>
              <a:defRPr/>
            </a:pPr>
            <a:r>
              <a:rPr lang="en-US" sz="2600" dirty="0" smtClean="0"/>
              <a:t>Age ≥ 60 years: &lt; 150/90</a:t>
            </a:r>
          </a:p>
          <a:p>
            <a:pPr lvl="1">
              <a:defRPr/>
            </a:pPr>
            <a:r>
              <a:rPr lang="en-US" sz="2200" dirty="0" smtClean="0"/>
              <a:t>Grade A</a:t>
            </a:r>
          </a:p>
          <a:p>
            <a:pPr>
              <a:defRPr/>
            </a:pPr>
            <a:r>
              <a:rPr lang="en-US" sz="2600" dirty="0" smtClean="0"/>
              <a:t>General population: &lt; 140/90</a:t>
            </a:r>
          </a:p>
          <a:p>
            <a:pPr lvl="1">
              <a:defRPr/>
            </a:pPr>
            <a:r>
              <a:rPr lang="en-US" sz="2200" dirty="0" smtClean="0"/>
              <a:t>Grade E (Grade A: DBP, age 30-59)</a:t>
            </a:r>
          </a:p>
          <a:p>
            <a:pPr>
              <a:defRPr/>
            </a:pPr>
            <a:r>
              <a:rPr lang="en-US" sz="2600" dirty="0" smtClean="0"/>
              <a:t>Hypertension &amp; DM: &lt; 140/90 </a:t>
            </a:r>
          </a:p>
          <a:p>
            <a:pPr lvl="1">
              <a:defRPr/>
            </a:pPr>
            <a:r>
              <a:rPr lang="en-US" sz="2200" dirty="0" smtClean="0"/>
              <a:t>Grade E</a:t>
            </a:r>
          </a:p>
          <a:p>
            <a:pPr marL="274320" lvl="1" indent="0">
              <a:buFont typeface="Wingdings" pitchFamily="2" charset="2"/>
              <a:buNone/>
              <a:defRPr/>
            </a:pPr>
            <a:endParaRPr lang="en-US" sz="1900" dirty="0" smtClean="0"/>
          </a:p>
          <a:p>
            <a:pPr>
              <a:defRPr/>
            </a:pPr>
            <a:r>
              <a:rPr lang="en-US" sz="2600" dirty="0" smtClean="0"/>
              <a:t>Hypertension &amp; CKD: &lt; 140/90</a:t>
            </a:r>
          </a:p>
          <a:p>
            <a:pPr lvl="1">
              <a:defRPr/>
            </a:pPr>
            <a:r>
              <a:rPr lang="en-US" sz="2200" dirty="0" smtClean="0"/>
              <a:t>Grade E</a:t>
            </a:r>
          </a:p>
          <a:p>
            <a:pPr marL="274320" lvl="1" indent="0">
              <a:buFont typeface="Wingdings" pitchFamily="2" charset="2"/>
              <a:buNone/>
              <a:defRPr/>
            </a:pPr>
            <a:endParaRPr lang="en-US" dirty="0"/>
          </a:p>
        </p:txBody>
      </p:sp>
      <p:pic>
        <p:nvPicPr>
          <p:cNvPr id="90122" name="Picture 2" descr="F:\my-jnc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2636838"/>
            <a:ext cx="4751388" cy="345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971550" y="5664200"/>
            <a:ext cx="3095625" cy="457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a:p>
        </p:txBody>
      </p:sp>
      <p:sp>
        <p:nvSpPr>
          <p:cNvPr id="13" name="Rectangle 12"/>
          <p:cNvSpPr/>
          <p:nvPr/>
        </p:nvSpPr>
        <p:spPr>
          <a:xfrm>
            <a:off x="954088" y="2965450"/>
            <a:ext cx="3132137" cy="1206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fr-FR"/>
          </a:p>
        </p:txBody>
      </p:sp>
      <p:sp>
        <p:nvSpPr>
          <p:cNvPr id="10" name="Oval 12"/>
          <p:cNvSpPr/>
          <p:nvPr/>
        </p:nvSpPr>
        <p:spPr>
          <a:xfrm>
            <a:off x="81004" y="190897"/>
            <a:ext cx="2267744" cy="1152128"/>
          </a:xfrm>
          <a:prstGeom prst="ellipse">
            <a:avLst/>
          </a:prstGeo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fr-FR" sz="2400" dirty="0">
                <a:ln w="1905"/>
                <a:solidFill>
                  <a:srgbClr val="00B050"/>
                </a:solidFill>
                <a:effectLst>
                  <a:innerShdw blurRad="69850" dist="43180" dir="5400000">
                    <a:srgbClr val="000000">
                      <a:alpha val="65000"/>
                    </a:srgbClr>
                  </a:innerShdw>
                </a:effectLst>
              </a:rPr>
              <a:t>Cible tension-</a:t>
            </a:r>
            <a:r>
              <a:rPr lang="fr-FR" sz="2400" dirty="0" err="1">
                <a:ln w="1905"/>
                <a:solidFill>
                  <a:srgbClr val="00B050"/>
                </a:solidFill>
                <a:effectLst>
                  <a:innerShdw blurRad="69850" dist="43180" dir="5400000">
                    <a:srgbClr val="000000">
                      <a:alpha val="65000"/>
                    </a:srgbClr>
                  </a:innerShdw>
                </a:effectLst>
              </a:rPr>
              <a:t>nelle</a:t>
            </a:r>
            <a:endParaRPr lang="fr-FR" sz="2400" dirty="0">
              <a:ln w="1905"/>
              <a:solidFill>
                <a:srgbClr val="00B05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3995769007"/>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35150" y="1343025"/>
            <a:ext cx="3759200" cy="387350"/>
          </a:xfrm>
          <a:prstGeom prst="rect">
            <a:avLst/>
          </a:prstGeom>
          <a:solidFill>
            <a:schemeClr val="bg1"/>
          </a:solidFill>
          <a:ln w="9525">
            <a:solidFill>
              <a:srgbClr val="FF0000"/>
            </a:solidFill>
            <a:miter lim="800000"/>
            <a:headEnd/>
            <a:tailEnd/>
          </a:ln>
          <a:effectLst/>
          <a:scene3d>
            <a:camera prst="orthographicFront"/>
            <a:lightRig rig="threePt" dir="t"/>
          </a:scene3d>
          <a:sp3d>
            <a:bevelT/>
          </a:sp3d>
        </p:spPr>
        <p:txBody>
          <a:bodyPr wrap="none">
            <a:spAutoFit/>
          </a:bodyPr>
          <a:lstStyle/>
          <a:p>
            <a:pPr>
              <a:lnSpc>
                <a:spcPct val="80000"/>
              </a:lnSpc>
              <a:spcBef>
                <a:spcPct val="100000"/>
              </a:spcBef>
              <a:buClr>
                <a:srgbClr val="FF3300"/>
              </a:buClr>
              <a:buFont typeface="Zapf Dingbats" charset="2"/>
              <a:buNone/>
              <a:defRPr/>
            </a:pPr>
            <a:r>
              <a:rPr lang="fr-FR" altLang="fr-FR" sz="2400" dirty="0">
                <a:solidFill>
                  <a:srgbClr val="FF0000"/>
                </a:solidFill>
                <a:latin typeface="Times New Roman" panose="02020603050405020304" pitchFamily="18" charset="0"/>
                <a:cs typeface="Times New Roman" panose="02020603050405020304" pitchFamily="18" charset="0"/>
              </a:rPr>
              <a:t>Les moyens thérapeutiques</a:t>
            </a:r>
          </a:p>
        </p:txBody>
      </p:sp>
      <p:sp>
        <p:nvSpPr>
          <p:cNvPr id="6" name="Rectangle 2"/>
          <p:cNvSpPr txBox="1">
            <a:spLocks noChangeArrowheads="1"/>
          </p:cNvSpPr>
          <p:nvPr/>
        </p:nvSpPr>
        <p:spPr bwMode="auto">
          <a:xfrm>
            <a:off x="0" y="1989138"/>
            <a:ext cx="9036050" cy="701675"/>
          </a:xfrm>
          <a:prstGeom prst="rect">
            <a:avLst/>
          </a:prstGeom>
          <a:solidFill>
            <a:schemeClr val="tx2"/>
          </a:solidFill>
          <a:ln>
            <a:noFill/>
          </a:ln>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eaLnBrk="1" hangingPunct="1">
              <a:defRPr/>
            </a:pPr>
            <a:r>
              <a:rPr lang="fr-FR" sz="2400" kern="0" dirty="0" smtClean="0">
                <a:solidFill>
                  <a:srgbClr val="CC6600"/>
                </a:solidFill>
                <a:latin typeface="Times New Roman" panose="02020603050405020304" pitchFamily="18" charset="0"/>
                <a:cs typeface="Times New Roman" panose="02020603050405020304" pitchFamily="18" charset="0"/>
              </a:rPr>
              <a:t>Médicaments anti-HTA de 1</a:t>
            </a:r>
            <a:r>
              <a:rPr lang="fr-FR" sz="2400" kern="0" baseline="30000" dirty="0" smtClean="0">
                <a:solidFill>
                  <a:srgbClr val="CC6600"/>
                </a:solidFill>
                <a:latin typeface="Times New Roman" panose="02020603050405020304" pitchFamily="18" charset="0"/>
                <a:cs typeface="Times New Roman" panose="02020603050405020304" pitchFamily="18" charset="0"/>
              </a:rPr>
              <a:t>ère</a:t>
            </a:r>
            <a:r>
              <a:rPr lang="fr-FR" sz="2400" kern="0" dirty="0" smtClean="0">
                <a:solidFill>
                  <a:srgbClr val="CC6600"/>
                </a:solidFill>
                <a:latin typeface="Times New Roman" panose="02020603050405020304" pitchFamily="18" charset="0"/>
                <a:cs typeface="Times New Roman" panose="02020603050405020304" pitchFamily="18" charset="0"/>
              </a:rPr>
              <a:t> intension/ Evidence Based Medicine</a:t>
            </a:r>
          </a:p>
          <a:p>
            <a:pPr eaLnBrk="1" hangingPunct="1">
              <a:defRPr/>
            </a:pPr>
            <a:r>
              <a:rPr lang="fr-FR" sz="2400" kern="0" dirty="0">
                <a:solidFill>
                  <a:srgbClr val="CC6600"/>
                </a:solidFill>
                <a:latin typeface="Times New Roman" panose="02020603050405020304" pitchFamily="18" charset="0"/>
                <a:cs typeface="Times New Roman" panose="02020603050405020304" pitchFamily="18" charset="0"/>
              </a:rPr>
              <a:t> </a:t>
            </a:r>
            <a:r>
              <a:rPr lang="fr-FR" sz="2400" kern="0" dirty="0" smtClean="0">
                <a:solidFill>
                  <a:srgbClr val="CC6600"/>
                </a:solidFill>
                <a:latin typeface="Times New Roman" panose="02020603050405020304" pitchFamily="18" charset="0"/>
                <a:cs typeface="Times New Roman" panose="02020603050405020304" pitchFamily="18" charset="0"/>
              </a:rPr>
              <a:t>                 Réduction de la morbi-mortalité cardio-vasculaire</a:t>
            </a:r>
          </a:p>
        </p:txBody>
      </p:sp>
      <p:sp>
        <p:nvSpPr>
          <p:cNvPr id="83978" name="Rectangle 6"/>
          <p:cNvSpPr>
            <a:spLocks noChangeArrowheads="1"/>
          </p:cNvSpPr>
          <p:nvPr/>
        </p:nvSpPr>
        <p:spPr bwMode="auto">
          <a:xfrm>
            <a:off x="0" y="3644900"/>
            <a:ext cx="3419872" cy="2522538"/>
          </a:xfrm>
          <a:prstGeom prst="rect">
            <a:avLst/>
          </a:prstGeom>
          <a:noFill/>
          <a:ln w="9525">
            <a:solidFill>
              <a:srgbClr val="FF0000"/>
            </a:solidFill>
            <a:miter lim="800000"/>
            <a:headEnd/>
            <a:tailEnd/>
          </a:ln>
          <a:effectLst>
            <a:outerShdw dist="23000" dir="5400000" rotWithShape="0">
              <a:srgbClr val="808080">
                <a:alpha val="34998"/>
              </a:srgbClr>
            </a:outerShdw>
          </a:effectLst>
        </p:spPr>
        <p:txBody>
          <a:bodyPr anchor="ctr"/>
          <a:lstStyle/>
          <a:p>
            <a:pPr algn="ctr">
              <a:defRPr/>
            </a:pPr>
            <a:r>
              <a:rPr lang="fr-FR" altLang="fr-FR" sz="2400" b="1" dirty="0">
                <a:solidFill>
                  <a:schemeClr val="bg1"/>
                </a:solidFill>
                <a:latin typeface="Times New Roman" pitchFamily="18" charset="0"/>
                <a:cs typeface="Times New Roman" pitchFamily="18" charset="0"/>
              </a:rPr>
              <a:t>Diurétiques thiazidiques</a:t>
            </a:r>
          </a:p>
          <a:p>
            <a:pPr algn="ctr">
              <a:defRPr/>
            </a:pPr>
            <a:r>
              <a:rPr lang="fr-FR" altLang="fr-FR" sz="2400" b="1" dirty="0" err="1">
                <a:solidFill>
                  <a:schemeClr val="bg1"/>
                </a:solidFill>
                <a:latin typeface="Times New Roman" pitchFamily="18" charset="0"/>
                <a:cs typeface="Times New Roman" pitchFamily="18" charset="0"/>
              </a:rPr>
              <a:t>Bêta-bloquants</a:t>
            </a:r>
            <a:endParaRPr lang="fr-FR" altLang="fr-FR" sz="2400" b="1" dirty="0">
              <a:solidFill>
                <a:schemeClr val="bg1"/>
              </a:solidFill>
              <a:latin typeface="Times New Roman" pitchFamily="18" charset="0"/>
              <a:cs typeface="Times New Roman" pitchFamily="18" charset="0"/>
            </a:endParaRPr>
          </a:p>
          <a:p>
            <a:pPr algn="ctr">
              <a:defRPr/>
            </a:pPr>
            <a:r>
              <a:rPr lang="fr-FR" altLang="fr-FR" sz="2400" b="1" dirty="0">
                <a:solidFill>
                  <a:schemeClr val="bg1"/>
                </a:solidFill>
                <a:latin typeface="Times New Roman" pitchFamily="18" charset="0"/>
                <a:cs typeface="Times New Roman" pitchFamily="18" charset="0"/>
              </a:rPr>
              <a:t>Inhibiteurs calciques</a:t>
            </a:r>
          </a:p>
          <a:p>
            <a:pPr algn="ctr">
              <a:defRPr/>
            </a:pPr>
            <a:r>
              <a:rPr lang="fr-FR" altLang="fr-FR" sz="2400" b="1" dirty="0">
                <a:solidFill>
                  <a:schemeClr val="bg1"/>
                </a:solidFill>
                <a:latin typeface="Times New Roman" pitchFamily="18" charset="0"/>
                <a:cs typeface="Times New Roman" pitchFamily="18" charset="0"/>
              </a:rPr>
              <a:t>IEC</a:t>
            </a:r>
          </a:p>
          <a:p>
            <a:pPr algn="ctr">
              <a:defRPr/>
            </a:pPr>
            <a:r>
              <a:rPr lang="fr-FR" altLang="fr-FR" sz="2400" b="1" dirty="0">
                <a:solidFill>
                  <a:schemeClr val="bg1"/>
                </a:solidFill>
                <a:latin typeface="Times New Roman" pitchFamily="18" charset="0"/>
                <a:cs typeface="Times New Roman" pitchFamily="18" charset="0"/>
              </a:rPr>
              <a:t>ARA II</a:t>
            </a:r>
          </a:p>
        </p:txBody>
      </p:sp>
      <p:sp>
        <p:nvSpPr>
          <p:cNvPr id="82955" name="Rectangle 1"/>
          <p:cNvSpPr>
            <a:spLocks noChangeArrowheads="1"/>
          </p:cNvSpPr>
          <p:nvPr/>
        </p:nvSpPr>
        <p:spPr bwMode="auto">
          <a:xfrm>
            <a:off x="303213" y="2997200"/>
            <a:ext cx="3260725" cy="461963"/>
          </a:xfrm>
          <a:prstGeom prst="rect">
            <a:avLst/>
          </a:prstGeom>
          <a:solidFill>
            <a:srgbClr val="009999"/>
          </a:solidFill>
          <a:ln w="9525">
            <a:noFill/>
            <a:miter lim="800000"/>
            <a:headEnd/>
            <a:tailEnd/>
          </a:ln>
        </p:spPr>
        <p:txBody>
          <a:bodyPr>
            <a:spAutoFit/>
          </a:bodyPr>
          <a:lstStyle/>
          <a:p>
            <a:r>
              <a:rPr lang="fr-FR" altLang="fr-FR" sz="2400">
                <a:latin typeface="Times New Roman" pitchFamily="18" charset="0"/>
                <a:cs typeface="Times New Roman" pitchFamily="18" charset="0"/>
              </a:rPr>
              <a:t>SFHTA/ ESC 2013: 5</a:t>
            </a:r>
          </a:p>
        </p:txBody>
      </p:sp>
      <p:sp>
        <p:nvSpPr>
          <p:cNvPr id="8" name="Content Placeholder 6"/>
          <p:cNvSpPr>
            <a:spLocks noGrp="1"/>
          </p:cNvSpPr>
          <p:nvPr>
            <p:ph sz="quarter" idx="4294967295"/>
          </p:nvPr>
        </p:nvSpPr>
        <p:spPr>
          <a:xfrm>
            <a:off x="3592513" y="3568700"/>
            <a:ext cx="2592387" cy="2674938"/>
          </a:xfrm>
          <a:ln>
            <a:solidFill>
              <a:srgbClr val="FF3300"/>
            </a:solidFill>
          </a:ln>
        </p:spPr>
        <p:txBody>
          <a:bodyPr>
            <a:normAutofit fontScale="85000" lnSpcReduction="20000"/>
          </a:bodyPr>
          <a:lstStyle/>
          <a:p>
            <a:pPr>
              <a:defRPr/>
            </a:pPr>
            <a:r>
              <a:rPr lang="en-US" dirty="0" smtClean="0"/>
              <a:t>First-line</a:t>
            </a:r>
          </a:p>
          <a:p>
            <a:pPr lvl="1">
              <a:defRPr/>
            </a:pPr>
            <a:r>
              <a:rPr lang="en-US" dirty="0" smtClean="0"/>
              <a:t>Thiazide diuretics</a:t>
            </a:r>
          </a:p>
          <a:p>
            <a:pPr lvl="1">
              <a:defRPr/>
            </a:pPr>
            <a:r>
              <a:rPr lang="en-US" dirty="0" smtClean="0"/>
              <a:t>CCB</a:t>
            </a:r>
          </a:p>
          <a:p>
            <a:pPr lvl="1">
              <a:defRPr/>
            </a:pPr>
            <a:r>
              <a:rPr lang="en-US" dirty="0" smtClean="0"/>
              <a:t>ACE inhibitor</a:t>
            </a:r>
          </a:p>
          <a:p>
            <a:pPr lvl="1">
              <a:defRPr/>
            </a:pPr>
            <a:r>
              <a:rPr lang="en-US" dirty="0" smtClean="0"/>
              <a:t>ARB</a:t>
            </a:r>
          </a:p>
          <a:p>
            <a:pPr>
              <a:defRPr/>
            </a:pPr>
            <a:r>
              <a:rPr lang="en-US" dirty="0"/>
              <a:t>Grade B</a:t>
            </a:r>
          </a:p>
          <a:p>
            <a:pPr>
              <a:defRPr/>
            </a:pPr>
            <a:endParaRPr lang="en-US" dirty="0"/>
          </a:p>
        </p:txBody>
      </p:sp>
      <p:sp>
        <p:nvSpPr>
          <p:cNvPr id="9" name="Text Placeholder 5"/>
          <p:cNvSpPr txBox="1">
            <a:spLocks/>
          </p:cNvSpPr>
          <p:nvPr/>
        </p:nvSpPr>
        <p:spPr>
          <a:xfrm>
            <a:off x="4284663" y="3014663"/>
            <a:ext cx="1698625" cy="427037"/>
          </a:xfrm>
          <a:prstGeom prst="rect">
            <a:avLst/>
          </a:prstGeom>
          <a:solidFill>
            <a:srgbClr val="009999"/>
          </a:solidFill>
        </p:spPr>
        <p:txBody>
          <a:bodyPr>
            <a:normAutofit fontScale="92500" lnSpcReduction="20000"/>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a:lstStyle>
          <a:p>
            <a:pPr marL="0" indent="0">
              <a:buFont typeface="Wingdings" pitchFamily="2" charset="2"/>
              <a:buNone/>
              <a:defRPr/>
            </a:pPr>
            <a:r>
              <a:rPr lang="en-US" b="0" kern="0" dirty="0" smtClean="0">
                <a:latin typeface="Times New Roman" panose="02020603050405020304" pitchFamily="18" charset="0"/>
                <a:cs typeface="Times New Roman" panose="02020603050405020304" pitchFamily="18" charset="0"/>
              </a:rPr>
              <a:t>JNC8 2014</a:t>
            </a:r>
            <a:endParaRPr lang="en-US" b="0" kern="0" dirty="0">
              <a:latin typeface="Times New Roman" panose="02020603050405020304" pitchFamily="18" charset="0"/>
              <a:cs typeface="Times New Roman" panose="02020603050405020304" pitchFamily="18" charset="0"/>
            </a:endParaRPr>
          </a:p>
        </p:txBody>
      </p:sp>
      <p:sp>
        <p:nvSpPr>
          <p:cNvPr id="11" name="Content Placeholder 4"/>
          <p:cNvSpPr txBox="1">
            <a:spLocks/>
          </p:cNvSpPr>
          <p:nvPr/>
        </p:nvSpPr>
        <p:spPr>
          <a:xfrm>
            <a:off x="6156325" y="3573463"/>
            <a:ext cx="2879725" cy="2735262"/>
          </a:xfrm>
          <a:prstGeom prst="rect">
            <a:avLst/>
          </a:prstGeom>
        </p:spPr>
        <p:txBody>
          <a:bodyPr>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a:defRPr/>
            </a:pPr>
            <a:r>
              <a:rPr lang="en-US" dirty="0" smtClean="0">
                <a:latin typeface="Times New Roman" panose="02020603050405020304" pitchFamily="18" charset="0"/>
                <a:cs typeface="Times New Roman" panose="02020603050405020304" pitchFamily="18" charset="0"/>
              </a:rPr>
              <a:t>ALLHAT Trial</a:t>
            </a:r>
          </a:p>
          <a:p>
            <a:pPr lvl="1">
              <a:defRPr/>
            </a:pPr>
            <a:r>
              <a:rPr lang="en-US" dirty="0" smtClean="0">
                <a:latin typeface="Times New Roman" panose="02020603050405020304" pitchFamily="18" charset="0"/>
                <a:cs typeface="Times New Roman" panose="02020603050405020304" pitchFamily="18" charset="0"/>
              </a:rPr>
              <a:t>BP </a:t>
            </a:r>
            <a:r>
              <a:rPr lang="en-US" dirty="0">
                <a:latin typeface="Times New Roman" panose="02020603050405020304" pitchFamily="18" charset="0"/>
                <a:cs typeface="Times New Roman" panose="02020603050405020304" pitchFamily="18" charset="0"/>
              </a:rPr>
              <a:t>control </a:t>
            </a:r>
            <a:r>
              <a:rPr lang="en-US" dirty="0" smtClean="0">
                <a:latin typeface="Times New Roman" panose="02020603050405020304" pitchFamily="18" charset="0"/>
                <a:cs typeface="Times New Roman" panose="02020603050405020304" pitchFamily="18" charset="0"/>
              </a:rPr>
              <a:t>more important than medication used</a:t>
            </a:r>
            <a:endParaRPr lang="en-US" dirty="0">
              <a:latin typeface="Times New Roman" panose="02020603050405020304" pitchFamily="18" charset="0"/>
              <a:cs typeface="Times New Roman" panose="02020603050405020304" pitchFamily="18" charset="0"/>
            </a:endParaRPr>
          </a:p>
          <a:p>
            <a:pPr lvl="1">
              <a:defRPr/>
            </a:pPr>
            <a:r>
              <a:rPr lang="en-US" dirty="0" smtClean="0">
                <a:latin typeface="Times New Roman" panose="02020603050405020304" pitchFamily="18" charset="0"/>
                <a:cs typeface="Times New Roman" panose="02020603050405020304" pitchFamily="18" charset="0"/>
              </a:rPr>
              <a:t>Alpha </a:t>
            </a:r>
            <a:r>
              <a:rPr lang="en-US" dirty="0">
                <a:latin typeface="Times New Roman" panose="02020603050405020304" pitchFamily="18" charset="0"/>
                <a:cs typeface="Times New Roman" panose="02020603050405020304" pitchFamily="18" charset="0"/>
              </a:rPr>
              <a:t>blockers not recommended </a:t>
            </a:r>
            <a:r>
              <a:rPr lang="en-US" dirty="0" smtClean="0">
                <a:latin typeface="Times New Roman" panose="02020603050405020304" pitchFamily="18" charset="0"/>
                <a:cs typeface="Times New Roman" panose="02020603050405020304" pitchFamily="18" charset="0"/>
              </a:rPr>
              <a:t>first-line</a:t>
            </a:r>
          </a:p>
          <a:p>
            <a:pPr marL="274320" lvl="1" indent="0">
              <a:buFont typeface="Arial" pitchFamily="34" charset="0"/>
              <a:buNone/>
              <a:defRPr/>
            </a:pPr>
            <a:endParaRPr lang="en-US" dirty="0" smtClean="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LIFE Study </a:t>
            </a:r>
            <a:endParaRPr lang="en-US" dirty="0" smtClean="0">
              <a:latin typeface="Times New Roman" panose="02020603050405020304" pitchFamily="18" charset="0"/>
              <a:cs typeface="Times New Roman" panose="02020603050405020304" pitchFamily="18" charset="0"/>
            </a:endParaRPr>
          </a:p>
          <a:p>
            <a:pPr lvl="1">
              <a:defRPr/>
            </a:pPr>
            <a:r>
              <a:rPr lang="en-US" dirty="0" smtClean="0">
                <a:latin typeface="Times New Roman" panose="02020603050405020304" pitchFamily="18" charset="0"/>
                <a:cs typeface="Times New Roman" panose="02020603050405020304" pitchFamily="18" charset="0"/>
              </a:rPr>
              <a:t>Beta-blockers not recommended first-line</a:t>
            </a:r>
          </a:p>
          <a:p>
            <a:pPr>
              <a:defRPr/>
            </a:pPr>
            <a:r>
              <a:rPr lang="en-US" dirty="0" smtClean="0">
                <a:latin typeface="Times New Roman" panose="02020603050405020304" pitchFamily="18" charset="0"/>
                <a:cs typeface="Times New Roman" panose="02020603050405020304" pitchFamily="18" charset="0"/>
              </a:rPr>
              <a:t>Insufficient evidence to recommend other classes</a:t>
            </a:r>
          </a:p>
          <a:p>
            <a:pPr>
              <a:defRPr/>
            </a:pPr>
            <a:endParaRPr lang="en-US" dirty="0" smtClean="0"/>
          </a:p>
          <a:p>
            <a:pPr lvl="1">
              <a:defRPr/>
            </a:pPr>
            <a:endParaRPr lang="en-US" dirty="0" smtClean="0"/>
          </a:p>
        </p:txBody>
      </p:sp>
      <p:sp>
        <p:nvSpPr>
          <p:cNvPr id="82959" name="Text Placeholder 3"/>
          <p:cNvSpPr txBox="1">
            <a:spLocks/>
          </p:cNvSpPr>
          <p:nvPr/>
        </p:nvSpPr>
        <p:spPr bwMode="auto">
          <a:xfrm>
            <a:off x="6443663" y="2997200"/>
            <a:ext cx="2700337" cy="444500"/>
          </a:xfrm>
          <a:prstGeom prst="rect">
            <a:avLst/>
          </a:prstGeom>
          <a:noFill/>
          <a:ln w="44450" algn="ctr">
            <a:solidFill>
              <a:schemeClr val="tx2"/>
            </a:solidFill>
            <a:miter lim="800000"/>
            <a:headEnd/>
            <a:tailEnd/>
          </a:ln>
        </p:spPr>
        <p:txBody>
          <a:bodyPr anchor="ctr"/>
          <a:lstStyle/>
          <a:p>
            <a:pPr algn="ctr">
              <a:spcBef>
                <a:spcPct val="20000"/>
              </a:spcBef>
              <a:buClr>
                <a:schemeClr val="accent1"/>
              </a:buClr>
              <a:buSzPct val="85000"/>
              <a:buFont typeface="Arial" charset="0"/>
              <a:buNone/>
            </a:pPr>
            <a:r>
              <a:rPr lang="en-US" altLang="fr-FR" sz="2400" b="0">
                <a:solidFill>
                  <a:schemeClr val="tx2"/>
                </a:solidFill>
                <a:latin typeface="Times New Roman" pitchFamily="18" charset="0"/>
                <a:cs typeface="Times New Roman" pitchFamily="18" charset="0"/>
              </a:rPr>
              <a:t>Evidence for JNC8</a:t>
            </a:r>
          </a:p>
        </p:txBody>
      </p:sp>
      <p:pic>
        <p:nvPicPr>
          <p:cNvPr id="82960" name="Picture 3"/>
          <p:cNvPicPr>
            <a:picLocks noChangeAspect="1" noChangeArrowheads="1"/>
          </p:cNvPicPr>
          <p:nvPr/>
        </p:nvPicPr>
        <p:blipFill>
          <a:blip r:embed="rId2" cstate="print"/>
          <a:srcRect/>
          <a:stretch>
            <a:fillRect/>
          </a:stretch>
        </p:blipFill>
        <p:spPr bwMode="auto">
          <a:xfrm>
            <a:off x="0" y="973138"/>
            <a:ext cx="1201738" cy="1016000"/>
          </a:xfrm>
          <a:prstGeom prst="rect">
            <a:avLst/>
          </a:prstGeom>
          <a:noFill/>
          <a:ln w="9525">
            <a:noFill/>
            <a:miter lim="800000"/>
            <a:headEnd/>
            <a:tailEnd/>
          </a:ln>
        </p:spPr>
      </p:pic>
      <p:sp>
        <p:nvSpPr>
          <p:cNvPr id="13" name="Rectangle 2"/>
          <p:cNvSpPr txBox="1">
            <a:spLocks noChangeArrowheads="1"/>
          </p:cNvSpPr>
          <p:nvPr/>
        </p:nvSpPr>
        <p:spPr bwMode="auto">
          <a:xfrm>
            <a:off x="0" y="6167438"/>
            <a:ext cx="9144000" cy="701675"/>
          </a:xfrm>
          <a:prstGeom prst="rect">
            <a:avLst/>
          </a:prstGeom>
          <a:solidFill>
            <a:schemeClr val="tx2"/>
          </a:solidFill>
          <a:ln>
            <a:noFill/>
          </a:ln>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lgn="ctr" eaLnBrk="1" hangingPunct="1">
              <a:defRPr/>
            </a:pPr>
            <a:r>
              <a:rPr lang="fr-FR" sz="2200" b="1" kern="0" dirty="0" smtClean="0">
                <a:solidFill>
                  <a:srgbClr val="FFFF00"/>
                </a:solidFill>
                <a:latin typeface="Times New Roman" panose="02020603050405020304" pitchFamily="18" charset="0"/>
                <a:cs typeface="Times New Roman" panose="02020603050405020304" pitchFamily="18" charset="0"/>
              </a:rPr>
              <a:t>Bêta-bloquants paraissent moins efficaces pour la prévention  des AVC</a:t>
            </a:r>
          </a:p>
        </p:txBody>
      </p:sp>
      <p:sp>
        <p:nvSpPr>
          <p:cNvPr id="15" name="Rectangle à coins arrondis 4"/>
          <p:cNvSpPr txBox="1">
            <a:spLocks/>
          </p:cNvSpPr>
          <p:nvPr/>
        </p:nvSpPr>
        <p:spPr>
          <a:xfrm>
            <a:off x="611560" y="0"/>
            <a:ext cx="8229600" cy="980728"/>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PRISE EN CHARGE ACTUELLE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16" name="Titre 1"/>
          <p:cNvSpPr txBox="1">
            <a:spLocks/>
          </p:cNvSpPr>
          <p:nvPr/>
        </p:nvSpPr>
        <p:spPr bwMode="auto">
          <a:xfrm>
            <a:off x="5867400" y="1227138"/>
            <a:ext cx="2953072" cy="503237"/>
          </a:xfrm>
          <a:prstGeom prst="rect">
            <a:avLst/>
          </a:prstGeom>
          <a:solidFill>
            <a:srgbClr val="FF0000"/>
          </a:solidFill>
          <a:ln>
            <a:noFill/>
          </a:ln>
          <a:scene3d>
            <a:camera prst="orthographicFront"/>
            <a:lightRig rig="threePt" dir="t"/>
          </a:scene3d>
          <a:sp3d>
            <a:bevelT/>
          </a:sp3d>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r>
              <a:rPr lang="fr-FR" altLang="fr-FR" sz="2600" b="0" kern="0" dirty="0" smtClean="0">
                <a:latin typeface="Times New Roman" panose="02020603050405020304" pitchFamily="18" charset="0"/>
                <a:cs typeface="Times New Roman" panose="02020603050405020304" pitchFamily="18" charset="0"/>
              </a:rPr>
              <a:t>Les </a:t>
            </a:r>
            <a:r>
              <a:rPr lang="fr-FR" altLang="fr-FR" sz="2600" kern="0" dirty="0" smtClean="0">
                <a:latin typeface="Times New Roman" panose="02020603050405020304" pitchFamily="18" charset="0"/>
                <a:cs typeface="Times New Roman" panose="02020603050405020304" pitchFamily="18" charset="0"/>
              </a:rPr>
              <a:t>médicaments</a:t>
            </a:r>
            <a:endParaRPr lang="fr-FR" altLang="fr-FR" sz="2600" b="0" kern="0"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14313" y="2000250"/>
            <a:ext cx="8821737" cy="2005013"/>
          </a:xfrm>
          <a:prstGeom prst="roundRect">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Titre 1"/>
          <p:cNvSpPr>
            <a:spLocks noGrp="1"/>
          </p:cNvSpPr>
          <p:nvPr>
            <p:ph type="title"/>
          </p:nvPr>
        </p:nvSpPr>
        <p:spPr>
          <a:xfrm>
            <a:off x="3079750" y="836712"/>
            <a:ext cx="6064250" cy="1152525"/>
          </a:xfrm>
          <a:solidFill>
            <a:schemeClr val="accent2">
              <a:lumMod val="75000"/>
            </a:schemeClr>
          </a:solidFill>
          <a:ln>
            <a:solidFill>
              <a:srgbClr val="92D050"/>
            </a:solidFill>
          </a:ln>
        </p:spPr>
        <p:txBody>
          <a:bodyPr>
            <a:normAutofit/>
          </a:bodyPr>
          <a:lstStyle/>
          <a:p>
            <a:pPr>
              <a:defRPr/>
            </a:pPr>
            <a:r>
              <a:rPr lang="fr-FR" sz="2600" b="1" dirty="0" smtClean="0">
                <a:solidFill>
                  <a:srgbClr val="FF0000"/>
                </a:solidFill>
                <a:latin typeface="Times New Roman" panose="02020603050405020304" pitchFamily="18" charset="0"/>
                <a:cs typeface="Times New Roman" panose="02020603050405020304" pitchFamily="18" charset="0"/>
              </a:rPr>
              <a:t>Préférer les médicaments à longue durée d’action et les prises uniques</a:t>
            </a:r>
            <a:endParaRPr lang="fr-FR" sz="2600" b="1" dirty="0">
              <a:solidFill>
                <a:srgbClr val="FF0000"/>
              </a:solidFill>
              <a:latin typeface="Times New Roman" panose="02020603050405020304" pitchFamily="18" charset="0"/>
              <a:cs typeface="Times New Roman" panose="02020603050405020304" pitchFamily="18" charset="0"/>
            </a:endParaRPr>
          </a:p>
        </p:txBody>
      </p:sp>
      <p:sp>
        <p:nvSpPr>
          <p:cNvPr id="82948" name="Espace réservé du contenu 2"/>
          <p:cNvSpPr>
            <a:spLocks noGrp="1"/>
          </p:cNvSpPr>
          <p:nvPr>
            <p:ph idx="1"/>
          </p:nvPr>
        </p:nvSpPr>
        <p:spPr>
          <a:xfrm>
            <a:off x="500063" y="2143125"/>
            <a:ext cx="8153400" cy="4495800"/>
          </a:xfrm>
        </p:spPr>
        <p:txBody>
          <a:bodyPr/>
          <a:lstStyle/>
          <a:p>
            <a:pPr algn="ctr">
              <a:buFont typeface="Wingdings" pitchFamily="2" charset="2"/>
              <a:buNone/>
            </a:pPr>
            <a:r>
              <a:rPr lang="fr-FR" altLang="fr-FR" sz="2400" b="1" dirty="0" smtClean="0">
                <a:solidFill>
                  <a:srgbClr val="FFCC99"/>
                </a:solidFill>
                <a:latin typeface="Times New Roman" pitchFamily="18" charset="0"/>
                <a:cs typeface="Times New Roman" pitchFamily="18" charset="0"/>
              </a:rPr>
              <a:t>Le contrôle </a:t>
            </a:r>
            <a:r>
              <a:rPr lang="fr-FR" altLang="fr-FR" sz="2400" b="1" dirty="0" err="1" smtClean="0">
                <a:solidFill>
                  <a:srgbClr val="FFCC99"/>
                </a:solidFill>
                <a:latin typeface="Times New Roman" pitchFamily="18" charset="0"/>
                <a:cs typeface="Times New Roman" pitchFamily="18" charset="0"/>
              </a:rPr>
              <a:t>tensionnel</a:t>
            </a:r>
            <a:r>
              <a:rPr lang="fr-FR" altLang="fr-FR" sz="2400" b="1" dirty="0" smtClean="0">
                <a:solidFill>
                  <a:srgbClr val="FFCC99"/>
                </a:solidFill>
                <a:latin typeface="Times New Roman" pitchFamily="18" charset="0"/>
                <a:cs typeface="Times New Roman" pitchFamily="18" charset="0"/>
              </a:rPr>
              <a:t> est meilleur avec une association qu’en doublant la dose d’un antihypertenseur </a:t>
            </a:r>
          </a:p>
          <a:p>
            <a:pPr algn="ctr">
              <a:buFont typeface="Wingdings" pitchFamily="2" charset="2"/>
              <a:buNone/>
            </a:pPr>
            <a:r>
              <a:rPr lang="fr-FR" altLang="fr-FR" sz="2400" b="1" dirty="0" smtClean="0">
                <a:solidFill>
                  <a:srgbClr val="FFC000"/>
                </a:solidFill>
                <a:latin typeface="Times New Roman" pitchFamily="18" charset="0"/>
                <a:cs typeface="Times New Roman" pitchFamily="18" charset="0"/>
              </a:rPr>
              <a:t>(contrôle </a:t>
            </a:r>
            <a:r>
              <a:rPr lang="fr-FR" altLang="fr-FR" sz="2400" b="1" dirty="0" err="1" smtClean="0">
                <a:solidFill>
                  <a:srgbClr val="FFC000"/>
                </a:solidFill>
                <a:latin typeface="Times New Roman" pitchFamily="18" charset="0"/>
                <a:cs typeface="Times New Roman" pitchFamily="18" charset="0"/>
              </a:rPr>
              <a:t>tensionnel</a:t>
            </a:r>
            <a:r>
              <a:rPr lang="fr-FR" altLang="fr-FR" sz="2400" b="1" dirty="0" smtClean="0">
                <a:solidFill>
                  <a:srgbClr val="FFC000"/>
                </a:solidFill>
                <a:latin typeface="Times New Roman" pitchFamily="18" charset="0"/>
                <a:cs typeface="Times New Roman" pitchFamily="18" charset="0"/>
              </a:rPr>
              <a:t> x 5 si association versus doublement de la dose en monothérapie))</a:t>
            </a:r>
          </a:p>
        </p:txBody>
      </p:sp>
      <p:pic>
        <p:nvPicPr>
          <p:cNvPr id="82949" name="Picture 2" descr="http://9a.img.v4.skyrock.net/9ab/drepan-hope/pics/433774426.jpg"/>
          <p:cNvPicPr>
            <a:picLocks noChangeAspect="1" noChangeArrowheads="1"/>
          </p:cNvPicPr>
          <p:nvPr/>
        </p:nvPicPr>
        <p:blipFill>
          <a:blip r:embed="rId2" cstate="print"/>
          <a:srcRect/>
          <a:stretch>
            <a:fillRect/>
          </a:stretch>
        </p:blipFill>
        <p:spPr bwMode="auto">
          <a:xfrm>
            <a:off x="3276600" y="3983038"/>
            <a:ext cx="2951163" cy="2874962"/>
          </a:xfrm>
          <a:prstGeom prst="rect">
            <a:avLst/>
          </a:prstGeom>
          <a:noFill/>
          <a:ln w="9525">
            <a:noFill/>
            <a:miter lim="800000"/>
            <a:headEnd/>
            <a:tailEnd/>
          </a:ln>
        </p:spPr>
      </p:pic>
      <p:sp>
        <p:nvSpPr>
          <p:cNvPr id="7" name="Oval 6"/>
          <p:cNvSpPr/>
          <p:nvPr/>
        </p:nvSpPr>
        <p:spPr>
          <a:xfrm>
            <a:off x="0" y="836712"/>
            <a:ext cx="2857488" cy="1152128"/>
          </a:xfrm>
          <a:prstGeom prst="ellipse">
            <a:avLst/>
          </a:prstGeo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fr-FR" sz="2800" dirty="0">
                <a:ln w="1905"/>
                <a:solidFill>
                  <a:srgbClr val="FF0000"/>
                </a:solidFill>
                <a:effectLst>
                  <a:innerShdw blurRad="69850" dist="43180" dir="5400000">
                    <a:srgbClr val="000000">
                      <a:alpha val="65000"/>
                    </a:srgbClr>
                  </a:innerShdw>
                </a:effectLst>
              </a:rPr>
              <a:t>Quelle Stratégie?</a:t>
            </a:r>
            <a:r>
              <a:rPr lang="fr-FR" sz="2800" dirty="0">
                <a:ln w="1905"/>
                <a:solidFill>
                  <a:srgbClr val="00B050"/>
                </a:solidFill>
                <a:effectLst>
                  <a:innerShdw blurRad="69850" dist="43180" dir="5400000">
                    <a:srgbClr val="000000">
                      <a:alpha val="65000"/>
                    </a:srgbClr>
                  </a:innerShdw>
                </a:effectLst>
              </a:rPr>
              <a:t> </a:t>
            </a:r>
          </a:p>
        </p:txBody>
      </p:sp>
      <p:sp>
        <p:nvSpPr>
          <p:cNvPr id="3" name="Rectangle 2"/>
          <p:cNvSpPr/>
          <p:nvPr/>
        </p:nvSpPr>
        <p:spPr>
          <a:xfrm>
            <a:off x="0" y="4149725"/>
            <a:ext cx="3276600" cy="2751138"/>
          </a:xfrm>
          <a:prstGeom prst="rect">
            <a:avLst/>
          </a:prstGeom>
          <a:solidFill>
            <a:srgbClr val="009999"/>
          </a:solidFill>
        </p:spPr>
        <p:txBody>
          <a:bodyPr>
            <a:spAutoFit/>
          </a:bodyPr>
          <a:lstStyle/>
          <a:p>
            <a:pPr>
              <a:lnSpc>
                <a:spcPct val="90000"/>
              </a:lnSpc>
              <a:defRPr/>
            </a:pPr>
            <a:r>
              <a:rPr lang="fr-FR" altLang="fr-FR" sz="2400" dirty="0">
                <a:solidFill>
                  <a:srgbClr val="0000FF"/>
                </a:solidFill>
                <a:latin typeface="Times New Roman" panose="02020603050405020304" pitchFamily="18" charset="0"/>
                <a:cs typeface="Times New Roman" panose="02020603050405020304" pitchFamily="18" charset="0"/>
              </a:rPr>
              <a:t>Avantages des associations:</a:t>
            </a:r>
          </a:p>
          <a:p>
            <a:pPr marL="342900" indent="-342900">
              <a:lnSpc>
                <a:spcPct val="90000"/>
              </a:lnSpc>
              <a:buFont typeface="Wingdings" panose="05000000000000000000" pitchFamily="2" charset="2"/>
              <a:buChar char="§"/>
              <a:defRPr/>
            </a:pPr>
            <a:r>
              <a:rPr lang="fr-FR" altLang="fr-FR" sz="2400" dirty="0">
                <a:latin typeface="Times New Roman" panose="02020603050405020304" pitchFamily="18" charset="0"/>
                <a:cs typeface="Times New Roman" panose="02020603050405020304" pitchFamily="18" charset="0"/>
              </a:rPr>
              <a:t> Synergie d’action </a:t>
            </a:r>
          </a:p>
          <a:p>
            <a:pPr marL="342900" indent="-342900">
              <a:lnSpc>
                <a:spcPct val="150000"/>
              </a:lnSpc>
              <a:buFont typeface="Wingdings" panose="05000000000000000000" pitchFamily="2" charset="2"/>
              <a:buChar char="§"/>
              <a:defRPr/>
            </a:pPr>
            <a:r>
              <a:rPr lang="fr-FR" altLang="fr-FR" sz="2400" dirty="0">
                <a:latin typeface="Times New Roman" panose="02020603050405020304" pitchFamily="18" charset="0"/>
                <a:cs typeface="Times New Roman" panose="02020603050405020304" pitchFamily="18" charset="0"/>
              </a:rPr>
              <a:t>limitation des effets indésirables doses dépendants</a:t>
            </a:r>
          </a:p>
        </p:txBody>
      </p:sp>
      <p:sp>
        <p:nvSpPr>
          <p:cNvPr id="82952" name="Rectangle 3"/>
          <p:cNvSpPr>
            <a:spLocks noChangeArrowheads="1"/>
          </p:cNvSpPr>
          <p:nvPr/>
        </p:nvSpPr>
        <p:spPr bwMode="auto">
          <a:xfrm>
            <a:off x="6227763" y="4005263"/>
            <a:ext cx="2916237" cy="3016250"/>
          </a:xfrm>
          <a:prstGeom prst="rect">
            <a:avLst/>
          </a:prstGeom>
          <a:solidFill>
            <a:srgbClr val="00B050"/>
          </a:solidFill>
          <a:ln w="9525">
            <a:noFill/>
            <a:miter lim="800000"/>
            <a:headEnd/>
            <a:tailEnd/>
          </a:ln>
        </p:spPr>
        <p:txBody>
          <a:bodyPr>
            <a:spAutoFit/>
          </a:bodyPr>
          <a:lstStyle/>
          <a:p>
            <a:r>
              <a:rPr lang="fr-FR" altLang="fr-FR" sz="2000">
                <a:solidFill>
                  <a:srgbClr val="FFFF00"/>
                </a:solidFill>
                <a:latin typeface="Times New Roman" pitchFamily="18" charset="0"/>
                <a:cs typeface="Times New Roman" pitchFamily="18" charset="0"/>
              </a:rPr>
              <a:t>Bénéfices additionnels d’une association « fixe »</a:t>
            </a:r>
          </a:p>
          <a:p>
            <a:pPr>
              <a:lnSpc>
                <a:spcPct val="150000"/>
              </a:lnSpc>
            </a:pPr>
            <a:r>
              <a:rPr lang="fr-FR" altLang="fr-FR" sz="2000" b="0">
                <a:latin typeface="Times New Roman" pitchFamily="18" charset="0"/>
                <a:cs typeface="Times New Roman" pitchFamily="18" charset="0"/>
              </a:rPr>
              <a:t>• </a:t>
            </a:r>
            <a:r>
              <a:rPr lang="fr-FR" altLang="fr-FR" sz="2000">
                <a:latin typeface="Times New Roman" pitchFamily="18" charset="0"/>
                <a:cs typeface="Times New Roman" pitchFamily="18" charset="0"/>
              </a:rPr>
              <a:t>Amélioration de l’observance</a:t>
            </a:r>
          </a:p>
          <a:p>
            <a:pPr>
              <a:lnSpc>
                <a:spcPct val="150000"/>
              </a:lnSpc>
            </a:pPr>
            <a:r>
              <a:rPr lang="fr-FR" altLang="fr-FR" sz="2000" b="0">
                <a:latin typeface="Times New Roman" pitchFamily="18" charset="0"/>
                <a:cs typeface="Times New Roman" pitchFamily="18" charset="0"/>
              </a:rPr>
              <a:t>• </a:t>
            </a:r>
            <a:r>
              <a:rPr lang="fr-FR" altLang="fr-FR" sz="2000">
                <a:latin typeface="Times New Roman" pitchFamily="18" charset="0"/>
                <a:cs typeface="Times New Roman" pitchFamily="18" charset="0"/>
              </a:rPr>
              <a:t>Amélioration « potentielle » des coûts de traitement</a:t>
            </a:r>
          </a:p>
        </p:txBody>
      </p:sp>
      <p:sp>
        <p:nvSpPr>
          <p:cNvPr id="9" name="Rectangle à coins arrondis 4"/>
          <p:cNvSpPr txBox="1">
            <a:spLocks/>
          </p:cNvSpPr>
          <p:nvPr/>
        </p:nvSpPr>
        <p:spPr>
          <a:xfrm>
            <a:off x="611560" y="0"/>
            <a:ext cx="8229600" cy="836712"/>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PRISE EN CHARGE ACTUELLE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71800" y="692150"/>
            <a:ext cx="6064250" cy="1152525"/>
          </a:xfrm>
          <a:solidFill>
            <a:schemeClr val="bg1">
              <a:lumMod val="50000"/>
            </a:schemeClr>
          </a:solidFill>
          <a:ln>
            <a:solidFill>
              <a:srgbClr val="92D050"/>
            </a:solidFill>
          </a:ln>
        </p:spPr>
        <p:txBody>
          <a:bodyPr>
            <a:normAutofit/>
          </a:bodyPr>
          <a:lstStyle/>
          <a:p>
            <a:pPr>
              <a:defRPr/>
            </a:pPr>
            <a:r>
              <a:rPr lang="fr-FR" sz="2600" b="1" dirty="0" smtClean="0">
                <a:solidFill>
                  <a:srgbClr val="FFFF00"/>
                </a:solidFill>
                <a:latin typeface="Times New Roman" panose="02020603050405020304" pitchFamily="18" charset="0"/>
                <a:cs typeface="Times New Roman" panose="02020603050405020304" pitchFamily="18" charset="0"/>
              </a:rPr>
              <a:t>Comment faire le choix du traitement initial?</a:t>
            </a:r>
            <a:endParaRPr lang="fr-FR" sz="2600" b="1" dirty="0">
              <a:solidFill>
                <a:srgbClr val="FFFF00"/>
              </a:solidFill>
              <a:latin typeface="Times New Roman" panose="02020603050405020304" pitchFamily="18" charset="0"/>
              <a:cs typeface="Times New Roman" panose="02020603050405020304" pitchFamily="18" charset="0"/>
            </a:endParaRPr>
          </a:p>
        </p:txBody>
      </p:sp>
      <p:sp>
        <p:nvSpPr>
          <p:cNvPr id="7" name="Oval 6"/>
          <p:cNvSpPr/>
          <p:nvPr/>
        </p:nvSpPr>
        <p:spPr>
          <a:xfrm>
            <a:off x="0" y="692696"/>
            <a:ext cx="2857488" cy="1152128"/>
          </a:xfrm>
          <a:prstGeom prst="ellipse">
            <a:avLst/>
          </a:prstGeom>
          <a:effectLst>
            <a:innerShdw blurRad="63500" dist="50800" dir="162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fr-FR" sz="2800" dirty="0">
                <a:ln w="1905"/>
                <a:solidFill>
                  <a:srgbClr val="FF0000"/>
                </a:solidFill>
                <a:effectLst>
                  <a:innerShdw blurRad="69850" dist="43180" dir="5400000">
                    <a:srgbClr val="000000">
                      <a:alpha val="65000"/>
                    </a:srgbClr>
                  </a:innerShdw>
                </a:effectLst>
              </a:rPr>
              <a:t>Quelle Stratégie?</a:t>
            </a:r>
            <a:r>
              <a:rPr lang="fr-FR" sz="2800" dirty="0">
                <a:ln w="1905"/>
                <a:solidFill>
                  <a:srgbClr val="00B050"/>
                </a:solidFill>
                <a:effectLst>
                  <a:innerShdw blurRad="69850" dist="43180" dir="5400000">
                    <a:srgbClr val="000000">
                      <a:alpha val="65000"/>
                    </a:srgbClr>
                  </a:innerShdw>
                </a:effectLst>
              </a:rPr>
              <a:t> </a:t>
            </a:r>
          </a:p>
        </p:txBody>
      </p:sp>
      <p:sp>
        <p:nvSpPr>
          <p:cNvPr id="10" name="Rectangle 3"/>
          <p:cNvSpPr txBox="1">
            <a:spLocks noChangeArrowheads="1"/>
          </p:cNvSpPr>
          <p:nvPr/>
        </p:nvSpPr>
        <p:spPr bwMode="auto">
          <a:xfrm>
            <a:off x="2771775" y="2060575"/>
            <a:ext cx="3671888" cy="4797425"/>
          </a:xfrm>
          <a:prstGeom prst="rect">
            <a:avLst/>
          </a:prstGeom>
          <a:solidFill>
            <a:schemeClr val="accent3">
              <a:lumMod val="60000"/>
              <a:lumOff val="40000"/>
            </a:schemeClr>
          </a:solidFill>
          <a:ln>
            <a:solidFill>
              <a:srgbClr val="FF0000"/>
            </a:solidFill>
            <a:miter lim="800000"/>
            <a:headEnd/>
            <a:tailEnd/>
          </a:ln>
        </p:spPr>
        <p:txBody>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a:lstStyle>
          <a:p>
            <a:pPr eaLnBrk="1" hangingPunct="1">
              <a:lnSpc>
                <a:spcPct val="150000"/>
              </a:lnSpc>
              <a:defRPr/>
            </a:pPr>
            <a:r>
              <a:rPr lang="fr-FR" altLang="fr-FR" sz="2200" b="0" kern="0" dirty="0" smtClean="0">
                <a:latin typeface="Times New Roman" panose="02020603050405020304" pitchFamily="18" charset="0"/>
                <a:cs typeface="Times New Roman" panose="02020603050405020304" pitchFamily="18" charset="0"/>
              </a:rPr>
              <a:t>Le choix initial doit être </a:t>
            </a:r>
            <a:r>
              <a:rPr lang="fr-FR" altLang="fr-FR" sz="2200" b="0" kern="0" dirty="0" smtClean="0">
                <a:solidFill>
                  <a:srgbClr val="FF0000"/>
                </a:solidFill>
                <a:latin typeface="Times New Roman" panose="02020603050405020304" pitchFamily="18" charset="0"/>
                <a:cs typeface="Times New Roman" panose="02020603050405020304" pitchFamily="18" charset="0"/>
              </a:rPr>
              <a:t>personnalisé</a:t>
            </a:r>
            <a:r>
              <a:rPr lang="fr-FR" altLang="fr-FR" sz="2200" b="0" kern="0" dirty="0" smtClean="0">
                <a:latin typeface="Times New Roman" panose="02020603050405020304" pitchFamily="18" charset="0"/>
                <a:cs typeface="Times New Roman" panose="02020603050405020304" pitchFamily="18" charset="0"/>
              </a:rPr>
              <a:t>. Tenir compte:</a:t>
            </a:r>
          </a:p>
          <a:p>
            <a:pPr lvl="1" eaLnBrk="1" hangingPunct="1">
              <a:lnSpc>
                <a:spcPct val="150000"/>
              </a:lnSpc>
              <a:defRPr/>
            </a:pPr>
            <a:r>
              <a:rPr lang="fr-FR" altLang="fr-FR" sz="2200" b="0" kern="0" dirty="0" smtClean="0">
                <a:latin typeface="Times New Roman" panose="02020603050405020304" pitchFamily="18" charset="0"/>
                <a:cs typeface="Times New Roman" panose="02020603050405020304" pitchFamily="18" charset="0"/>
              </a:rPr>
              <a:t>des </a:t>
            </a:r>
            <a:r>
              <a:rPr lang="fr-FR" altLang="fr-FR" sz="2200" b="0" kern="0" dirty="0" smtClean="0">
                <a:solidFill>
                  <a:srgbClr val="FF0000"/>
                </a:solidFill>
                <a:latin typeface="Times New Roman" panose="02020603050405020304" pitchFamily="18" charset="0"/>
                <a:cs typeface="Times New Roman" panose="02020603050405020304" pitchFamily="18" charset="0"/>
              </a:rPr>
              <a:t>recommandations internationales</a:t>
            </a:r>
          </a:p>
          <a:p>
            <a:pPr lvl="1" eaLnBrk="1" hangingPunct="1">
              <a:lnSpc>
                <a:spcPct val="150000"/>
              </a:lnSpc>
              <a:defRPr/>
            </a:pPr>
            <a:r>
              <a:rPr lang="fr-FR" altLang="fr-FR" sz="2200" b="0" kern="0" dirty="0" smtClean="0">
                <a:latin typeface="Times New Roman" panose="02020603050405020304" pitchFamily="18" charset="0"/>
                <a:cs typeface="Times New Roman" panose="02020603050405020304" pitchFamily="18" charset="0"/>
              </a:rPr>
              <a:t>du </a:t>
            </a:r>
            <a:r>
              <a:rPr lang="fr-FR" altLang="fr-FR" sz="2200" b="0" kern="0" dirty="0" smtClean="0">
                <a:solidFill>
                  <a:srgbClr val="FF0000"/>
                </a:solidFill>
                <a:latin typeface="Times New Roman" panose="02020603050405020304" pitchFamily="18" charset="0"/>
                <a:cs typeface="Times New Roman" panose="02020603050405020304" pitchFamily="18" charset="0"/>
              </a:rPr>
              <a:t>terrain</a:t>
            </a:r>
          </a:p>
          <a:p>
            <a:pPr lvl="1" eaLnBrk="1" hangingPunct="1">
              <a:lnSpc>
                <a:spcPct val="150000"/>
              </a:lnSpc>
              <a:defRPr/>
            </a:pPr>
            <a:r>
              <a:rPr lang="fr-FR" altLang="fr-FR" sz="2200" b="0" kern="0" dirty="0" smtClean="0">
                <a:latin typeface="Times New Roman" panose="02020603050405020304" pitchFamily="18" charset="0"/>
                <a:cs typeface="Times New Roman" panose="02020603050405020304" pitchFamily="18" charset="0"/>
              </a:rPr>
              <a:t>de </a:t>
            </a:r>
            <a:r>
              <a:rPr lang="fr-FR" altLang="fr-FR" sz="2200" b="0" kern="0" dirty="0" smtClean="0">
                <a:solidFill>
                  <a:srgbClr val="FF0000"/>
                </a:solidFill>
                <a:latin typeface="Times New Roman" panose="02020603050405020304" pitchFamily="18" charset="0"/>
                <a:cs typeface="Times New Roman" panose="02020603050405020304" pitchFamily="18" charset="0"/>
              </a:rPr>
              <a:t>pathologies associées éventuelles</a:t>
            </a:r>
          </a:p>
          <a:p>
            <a:pPr lvl="1" eaLnBrk="1" hangingPunct="1">
              <a:lnSpc>
                <a:spcPct val="150000"/>
              </a:lnSpc>
              <a:defRPr/>
            </a:pPr>
            <a:r>
              <a:rPr lang="fr-FR" altLang="fr-FR" sz="2200" b="0" kern="0" dirty="0" smtClean="0">
                <a:latin typeface="Times New Roman" panose="02020603050405020304" pitchFamily="18" charset="0"/>
                <a:cs typeface="Times New Roman" panose="02020603050405020304" pitchFamily="18" charset="0"/>
              </a:rPr>
              <a:t>…et des habitudes du prescripteur</a:t>
            </a:r>
          </a:p>
          <a:p>
            <a:pPr eaLnBrk="1" hangingPunct="1">
              <a:defRPr/>
            </a:pPr>
            <a:endParaRPr lang="fr-FR" altLang="fr-FR" sz="3600" b="0" kern="0" dirty="0" smtClean="0"/>
          </a:p>
        </p:txBody>
      </p:sp>
      <p:sp>
        <p:nvSpPr>
          <p:cNvPr id="11" name="Rectangle à coins arrondis 8"/>
          <p:cNvSpPr/>
          <p:nvPr/>
        </p:nvSpPr>
        <p:spPr>
          <a:xfrm>
            <a:off x="85725" y="2060575"/>
            <a:ext cx="2686050" cy="4797425"/>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solidFill>
                  <a:srgbClr val="FFFFCC"/>
                </a:solidFill>
                <a:latin typeface="Times New Roman" panose="02020603050405020304" pitchFamily="18" charset="0"/>
                <a:cs typeface="Times New Roman" panose="02020603050405020304" pitchFamily="18" charset="0"/>
              </a:rPr>
              <a:t>Toujours se souvenir que chaque individu est un cas d’espèce.</a:t>
            </a:r>
          </a:p>
          <a:p>
            <a:pPr algn="ctr">
              <a:defRPr/>
            </a:pPr>
            <a:r>
              <a:rPr lang="fr-FR" sz="2400" dirty="0">
                <a:solidFill>
                  <a:srgbClr val="FFFFCC"/>
                </a:solidFill>
                <a:latin typeface="Times New Roman" panose="02020603050405020304" pitchFamily="18" charset="0"/>
                <a:cs typeface="Times New Roman" panose="02020603050405020304" pitchFamily="18" charset="0"/>
              </a:rPr>
              <a:t>Les recommandations </a:t>
            </a:r>
            <a:r>
              <a:rPr lang="fr-FR" sz="2400" dirty="0" smtClean="0">
                <a:solidFill>
                  <a:srgbClr val="FFFFCC"/>
                </a:solidFill>
                <a:latin typeface="Times New Roman" panose="02020603050405020304" pitchFamily="18" charset="0"/>
                <a:cs typeface="Times New Roman" panose="02020603050405020304" pitchFamily="18" charset="0"/>
              </a:rPr>
              <a:t>ne </a:t>
            </a:r>
            <a:r>
              <a:rPr lang="fr-FR" sz="2400" dirty="0">
                <a:solidFill>
                  <a:srgbClr val="FFFFCC"/>
                </a:solidFill>
                <a:latin typeface="Times New Roman" panose="02020603050405020304" pitchFamily="18" charset="0"/>
                <a:cs typeface="Times New Roman" panose="02020603050405020304" pitchFamily="18" charset="0"/>
              </a:rPr>
              <a:t>doivent pas supplanter le jugement propre du médecin.</a:t>
            </a:r>
          </a:p>
        </p:txBody>
      </p:sp>
      <p:pic>
        <p:nvPicPr>
          <p:cNvPr id="88070" name="Picture 1" descr="C:\Users\user\Documents\solidarite.jpg"/>
          <p:cNvPicPr>
            <a:picLocks noChangeAspect="1" noChangeArrowheads="1"/>
          </p:cNvPicPr>
          <p:nvPr/>
        </p:nvPicPr>
        <p:blipFill>
          <a:blip r:embed="rId2" cstate="print"/>
          <a:srcRect/>
          <a:stretch>
            <a:fillRect/>
          </a:stretch>
        </p:blipFill>
        <p:spPr bwMode="auto">
          <a:xfrm>
            <a:off x="6434138" y="2060575"/>
            <a:ext cx="2698750" cy="2016125"/>
          </a:xfrm>
          <a:prstGeom prst="rect">
            <a:avLst/>
          </a:prstGeom>
          <a:noFill/>
          <a:ln w="9525">
            <a:noFill/>
            <a:miter lim="800000"/>
            <a:headEnd/>
            <a:tailEnd/>
          </a:ln>
        </p:spPr>
      </p:pic>
      <p:pic>
        <p:nvPicPr>
          <p:cNvPr id="88071" name="Picture 2" descr="C:\Users\user\Documents\une_obese.jpg"/>
          <p:cNvPicPr>
            <a:picLocks noChangeAspect="1" noChangeArrowheads="1"/>
          </p:cNvPicPr>
          <p:nvPr/>
        </p:nvPicPr>
        <p:blipFill>
          <a:blip r:embed="rId3" cstate="print"/>
          <a:srcRect/>
          <a:stretch>
            <a:fillRect/>
          </a:stretch>
        </p:blipFill>
        <p:spPr bwMode="auto">
          <a:xfrm>
            <a:off x="6443663" y="4076700"/>
            <a:ext cx="2700337" cy="27813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3000" fill="hold"/>
                                        <p:tgtEl>
                                          <p:spTgt spid="11"/>
                                        </p:tgtEl>
                                        <p:attrNameLst>
                                          <p:attrName>ppt_w</p:attrName>
                                        </p:attrNameLst>
                                      </p:cBhvr>
                                      <p:tavLst>
                                        <p:tav tm="0">
                                          <p:val>
                                            <p:fltVal val="0"/>
                                          </p:val>
                                        </p:tav>
                                        <p:tav tm="100000">
                                          <p:val>
                                            <p:strVal val="#ppt_w"/>
                                          </p:val>
                                        </p:tav>
                                      </p:tavLst>
                                    </p:anim>
                                    <p:anim calcmode="lin" valueType="num">
                                      <p:cBhvr>
                                        <p:cTn id="13" dur="3000" fill="hold"/>
                                        <p:tgtEl>
                                          <p:spTgt spid="11"/>
                                        </p:tgtEl>
                                        <p:attrNameLst>
                                          <p:attrName>ppt_h</p:attrName>
                                        </p:attrNameLst>
                                      </p:cBhvr>
                                      <p:tavLst>
                                        <p:tav tm="0">
                                          <p:val>
                                            <p:fltVal val="0"/>
                                          </p:val>
                                        </p:tav>
                                        <p:tav tm="100000">
                                          <p:val>
                                            <p:strVal val="#ppt_h"/>
                                          </p:val>
                                        </p:tav>
                                      </p:tavLst>
                                    </p:anim>
                                    <p:animEffect transition="in" filter="fade">
                                      <p:cBhvr>
                                        <p:cTn id="14"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35150" y="1343025"/>
            <a:ext cx="3759200" cy="387350"/>
          </a:xfrm>
          <a:prstGeom prst="rect">
            <a:avLst/>
          </a:prstGeom>
          <a:solidFill>
            <a:schemeClr val="bg1"/>
          </a:solidFill>
          <a:ln w="9525">
            <a:solidFill>
              <a:srgbClr val="FF0000"/>
            </a:solidFill>
            <a:miter lim="800000"/>
            <a:headEnd/>
            <a:tailEnd/>
          </a:ln>
          <a:effectLst/>
          <a:scene3d>
            <a:camera prst="orthographicFront"/>
            <a:lightRig rig="threePt" dir="t"/>
          </a:scene3d>
          <a:sp3d>
            <a:bevelT/>
          </a:sp3d>
        </p:spPr>
        <p:txBody>
          <a:bodyPr wrap="none">
            <a:spAutoFit/>
          </a:bodyPr>
          <a:lstStyle/>
          <a:p>
            <a:pPr>
              <a:lnSpc>
                <a:spcPct val="80000"/>
              </a:lnSpc>
              <a:spcBef>
                <a:spcPct val="100000"/>
              </a:spcBef>
              <a:buClr>
                <a:srgbClr val="FF3300"/>
              </a:buClr>
              <a:buFont typeface="Zapf Dingbats" charset="2"/>
              <a:buNone/>
              <a:defRPr/>
            </a:pPr>
            <a:r>
              <a:rPr lang="fr-FR" altLang="fr-FR" sz="2400" dirty="0">
                <a:solidFill>
                  <a:srgbClr val="FF0000"/>
                </a:solidFill>
                <a:latin typeface="Times New Roman" panose="02020603050405020304" pitchFamily="18" charset="0"/>
                <a:cs typeface="Times New Roman" panose="02020603050405020304" pitchFamily="18" charset="0"/>
              </a:rPr>
              <a:t>Les moyens thérapeutiques</a:t>
            </a:r>
          </a:p>
        </p:txBody>
      </p:sp>
      <p:sp>
        <p:nvSpPr>
          <p:cNvPr id="10" name="Titre 1"/>
          <p:cNvSpPr txBox="1">
            <a:spLocks/>
          </p:cNvSpPr>
          <p:nvPr/>
        </p:nvSpPr>
        <p:spPr bwMode="auto">
          <a:xfrm>
            <a:off x="5867400" y="1227138"/>
            <a:ext cx="2377008" cy="503237"/>
          </a:xfrm>
          <a:prstGeom prst="rect">
            <a:avLst/>
          </a:prstGeom>
          <a:solidFill>
            <a:srgbClr val="FF0000"/>
          </a:solidFill>
          <a:ln>
            <a:noFill/>
          </a:ln>
          <a:scene3d>
            <a:camera prst="orthographicFront"/>
            <a:lightRig rig="threePt" dir="t"/>
          </a:scene3d>
          <a:sp3d>
            <a:bevelT/>
          </a:sp3d>
          <a:extLst/>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a:defRPr/>
            </a:pPr>
            <a:r>
              <a:rPr lang="fr-FR" altLang="fr-FR" sz="2600" b="1" kern="0" dirty="0" smtClean="0">
                <a:solidFill>
                  <a:srgbClr val="FFFF00"/>
                </a:solidFill>
                <a:latin typeface="Times New Roman" panose="02020603050405020304" pitchFamily="18" charset="0"/>
                <a:cs typeface="Times New Roman" panose="02020603050405020304" pitchFamily="18" charset="0"/>
              </a:rPr>
              <a:t>Hygiène de vie</a:t>
            </a:r>
          </a:p>
        </p:txBody>
      </p:sp>
      <p:graphicFrame>
        <p:nvGraphicFramePr>
          <p:cNvPr id="14" name="Group 1028"/>
          <p:cNvGraphicFramePr>
            <a:graphicFrameLocks noGrp="1"/>
          </p:cNvGraphicFramePr>
          <p:nvPr/>
        </p:nvGraphicFramePr>
        <p:xfrm>
          <a:off x="4071938" y="2027238"/>
          <a:ext cx="5072062" cy="3994150"/>
        </p:xfrm>
        <a:graphic>
          <a:graphicData uri="http://schemas.openxmlformats.org/drawingml/2006/table">
            <a:tbl>
              <a:tblPr/>
              <a:tblGrid>
                <a:gridCol w="2536521"/>
                <a:gridCol w="2535541"/>
              </a:tblGrid>
              <a:tr h="45721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Mesures HD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Baisse PAS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8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cs typeface="Times New Roman" pitchFamily="18" charset="0"/>
                        </a:rPr>
                        <a:t>Réduction poids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5-20 mmHg/10 kg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5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cs typeface="Times New Roman" pitchFamily="18" charset="0"/>
                        </a:rPr>
                        <a:t>Régime DASH</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8-14 mmHg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5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cs typeface="Times New Roman" pitchFamily="18" charset="0"/>
                        </a:rPr>
                        <a:t>Régime désodé</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2-8 mmHg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8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cs typeface="Times New Roman" pitchFamily="18" charset="0"/>
                        </a:rPr>
                        <a:t>Activité physique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4-9 mmHg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7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Times New Roman" pitchFamily="18" charset="0"/>
                          <a:cs typeface="Times New Roman" pitchFamily="18" charset="0"/>
                        </a:rPr>
                        <a:t>Modération de l’alcool</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2-4 mmHg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736" name="Picture 6" descr="http://127.0.0.1:1818/images/41FF5.jpg"/>
          <p:cNvPicPr>
            <a:picLocks noChangeAspect="1" noChangeArrowheads="1"/>
          </p:cNvPicPr>
          <p:nvPr/>
        </p:nvPicPr>
        <p:blipFill>
          <a:blip r:embed="rId2" cstate="print"/>
          <a:srcRect/>
          <a:stretch>
            <a:fillRect/>
          </a:stretch>
        </p:blipFill>
        <p:spPr bwMode="auto">
          <a:xfrm>
            <a:off x="0" y="1730375"/>
            <a:ext cx="3995738" cy="2505075"/>
          </a:xfrm>
          <a:prstGeom prst="rect">
            <a:avLst/>
          </a:prstGeom>
          <a:noFill/>
          <a:ln w="9525">
            <a:noFill/>
            <a:miter lim="800000"/>
            <a:headEnd/>
            <a:tailEnd/>
          </a:ln>
        </p:spPr>
      </p:pic>
      <p:sp>
        <p:nvSpPr>
          <p:cNvPr id="16" name="Rectangle 15"/>
          <p:cNvSpPr/>
          <p:nvPr/>
        </p:nvSpPr>
        <p:spPr>
          <a:xfrm>
            <a:off x="0" y="3995678"/>
            <a:ext cx="4000496" cy="224676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p:spPr>
        <p:txBody>
          <a:bodyPr>
            <a:spAutoFit/>
          </a:bodyPr>
          <a:lstStyle/>
          <a:p>
            <a:pPr>
              <a:defRPr/>
            </a:pPr>
            <a:r>
              <a:rPr lang="fr-FR" sz="2000" b="1" dirty="0">
                <a:solidFill>
                  <a:srgbClr val="FFFFCC"/>
                </a:solidFill>
                <a:latin typeface="Times New Roman" panose="02020603050405020304" pitchFamily="18" charset="0"/>
                <a:cs typeface="Times New Roman" panose="02020603050405020304" pitchFamily="18" charset="0"/>
              </a:rPr>
              <a:t>Réduction de la </a:t>
            </a:r>
          </a:p>
          <a:p>
            <a:pPr>
              <a:defRPr/>
            </a:pPr>
            <a:r>
              <a:rPr lang="fr-FR" sz="2000" b="1" dirty="0">
                <a:solidFill>
                  <a:srgbClr val="FFFFCC"/>
                </a:solidFill>
                <a:latin typeface="Times New Roman" panose="02020603050405020304" pitchFamily="18" charset="0"/>
                <a:cs typeface="Times New Roman" panose="02020603050405020304" pitchFamily="18" charset="0"/>
              </a:rPr>
              <a:t>consommation  de sel : </a:t>
            </a:r>
            <a:r>
              <a:rPr lang="fr-FR" sz="2000" b="1" dirty="0" err="1">
                <a:solidFill>
                  <a:srgbClr val="FFFFCC"/>
                </a:solidFill>
                <a:latin typeface="Times New Roman" panose="02020603050405020304" pitchFamily="18" charset="0"/>
                <a:cs typeface="Times New Roman" panose="02020603050405020304" pitchFamily="18" charset="0"/>
              </a:rPr>
              <a:t>Nacl</a:t>
            </a:r>
            <a:r>
              <a:rPr lang="fr-FR" sz="2000" b="1" dirty="0">
                <a:solidFill>
                  <a:srgbClr val="FFFFCC"/>
                </a:solidFill>
                <a:latin typeface="Times New Roman" panose="02020603050405020304" pitchFamily="18" charset="0"/>
                <a:cs typeface="Times New Roman" panose="02020603050405020304" pitchFamily="18" charset="0"/>
              </a:rPr>
              <a:t> &lt; 5 g/l</a:t>
            </a:r>
          </a:p>
          <a:p>
            <a:pPr>
              <a:defRPr/>
            </a:pPr>
            <a:r>
              <a:rPr lang="fr-FR" sz="2000" b="1" dirty="0">
                <a:solidFill>
                  <a:srgbClr val="FFFFCC"/>
                </a:solidFill>
                <a:latin typeface="Times New Roman" panose="02020603050405020304" pitchFamily="18" charset="0"/>
                <a:cs typeface="Times New Roman" panose="02020603050405020304" pitchFamily="18" charset="0"/>
              </a:rPr>
              <a:t> (</a:t>
            </a:r>
            <a:r>
              <a:rPr lang="fr-FR" sz="2000" b="1" dirty="0" err="1">
                <a:solidFill>
                  <a:srgbClr val="FFFFCC"/>
                </a:solidFill>
                <a:latin typeface="Times New Roman" panose="02020603050405020304" pitchFamily="18" charset="0"/>
                <a:cs typeface="Times New Roman" panose="02020603050405020304" pitchFamily="18" charset="0"/>
              </a:rPr>
              <a:t>Natriurèse</a:t>
            </a:r>
            <a:r>
              <a:rPr lang="fr-FR" sz="2000" b="1" dirty="0">
                <a:solidFill>
                  <a:srgbClr val="FFFFCC"/>
                </a:solidFill>
                <a:latin typeface="Times New Roman" panose="02020603050405020304" pitchFamily="18" charset="0"/>
                <a:cs typeface="Times New Roman" panose="02020603050405020304" pitchFamily="18" charset="0"/>
              </a:rPr>
              <a:t> &lt; 100 </a:t>
            </a:r>
            <a:r>
              <a:rPr lang="fr-FR" sz="2000" b="1" dirty="0" err="1">
                <a:solidFill>
                  <a:srgbClr val="FFFFCC"/>
                </a:solidFill>
                <a:latin typeface="Times New Roman" panose="02020603050405020304" pitchFamily="18" charset="0"/>
                <a:cs typeface="Times New Roman" panose="02020603050405020304" pitchFamily="18" charset="0"/>
              </a:rPr>
              <a:t>meq</a:t>
            </a:r>
            <a:r>
              <a:rPr lang="fr-FR" sz="2000" b="1" dirty="0">
                <a:solidFill>
                  <a:srgbClr val="FFFFCC"/>
                </a:solidFill>
                <a:latin typeface="Times New Roman" panose="02020603050405020304" pitchFamily="18" charset="0"/>
                <a:cs typeface="Times New Roman" panose="02020603050405020304" pitchFamily="18" charset="0"/>
              </a:rPr>
              <a:t>/l)</a:t>
            </a:r>
          </a:p>
          <a:p>
            <a:pPr>
              <a:defRPr/>
            </a:pPr>
            <a:endParaRPr lang="fr-FR" sz="2000" b="1" dirty="0">
              <a:solidFill>
                <a:srgbClr val="FFFFCC"/>
              </a:solidFill>
              <a:latin typeface="Times New Roman" panose="02020603050405020304" pitchFamily="18" charset="0"/>
              <a:cs typeface="Times New Roman" panose="02020603050405020304" pitchFamily="18" charset="0"/>
            </a:endParaRPr>
          </a:p>
          <a:p>
            <a:pPr>
              <a:defRPr/>
            </a:pPr>
            <a:r>
              <a:rPr lang="fr-FR" sz="2000" b="1" dirty="0">
                <a:solidFill>
                  <a:srgbClr val="FFFF00"/>
                </a:solidFill>
                <a:latin typeface="Times New Roman" panose="02020603050405020304" pitchFamily="18" charset="0"/>
                <a:cs typeface="Times New Roman" panose="02020603050405020304" pitchFamily="18" charset="0"/>
              </a:rPr>
              <a:t>Réduction du poids</a:t>
            </a:r>
          </a:p>
          <a:p>
            <a:pPr>
              <a:defRPr/>
            </a:pPr>
            <a:r>
              <a:rPr lang="fr-FR" sz="2000" b="1" dirty="0">
                <a:solidFill>
                  <a:srgbClr val="FFFF00"/>
                </a:solidFill>
                <a:latin typeface="Times New Roman" panose="02020603050405020304" pitchFamily="18" charset="0"/>
                <a:cs typeface="Times New Roman" panose="02020603050405020304" pitchFamily="18" charset="0"/>
              </a:rPr>
              <a:t>Activité physique</a:t>
            </a:r>
          </a:p>
          <a:p>
            <a:pPr>
              <a:defRPr/>
            </a:pPr>
            <a:r>
              <a:rPr lang="fr-FR" sz="2000" b="1" dirty="0">
                <a:solidFill>
                  <a:srgbClr val="FFFF00"/>
                </a:solidFill>
                <a:latin typeface="Times New Roman" panose="02020603050405020304" pitchFamily="18" charset="0"/>
                <a:cs typeface="Times New Roman" panose="02020603050405020304" pitchFamily="18" charset="0"/>
              </a:rPr>
              <a:t>Arrêt du tabac</a:t>
            </a:r>
          </a:p>
        </p:txBody>
      </p:sp>
      <p:sp>
        <p:nvSpPr>
          <p:cNvPr id="9" name="Rectangle à coins arrondis 4"/>
          <p:cNvSpPr txBox="1">
            <a:spLocks/>
          </p:cNvSpPr>
          <p:nvPr/>
        </p:nvSpPr>
        <p:spPr>
          <a:xfrm>
            <a:off x="611560" y="0"/>
            <a:ext cx="8229600" cy="836712"/>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PRISE EN CHARGE ACTUELLE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388" y="142875"/>
            <a:ext cx="8616950" cy="928688"/>
          </a:xfrm>
          <a:solidFill>
            <a:schemeClr val="accent4">
              <a:lumMod val="10000"/>
            </a:schemeClr>
          </a:solidFill>
          <a:ln>
            <a:solidFill>
              <a:srgbClr val="FF3300"/>
            </a:solidFill>
          </a:ln>
        </p:spPr>
        <p:txBody>
          <a:bodyPr>
            <a:noAutofit/>
          </a:bodyPr>
          <a:lstStyle/>
          <a:p>
            <a:pPr>
              <a:defRPr/>
            </a:pPr>
            <a:r>
              <a:rPr lang="fr-FR" sz="2800" b="1" dirty="0">
                <a:solidFill>
                  <a:srgbClr val="FF6600"/>
                </a:solidFill>
                <a:latin typeface="Times New Roman" panose="02020603050405020304" pitchFamily="18" charset="0"/>
                <a:cs typeface="Times New Roman" panose="02020603050405020304" pitchFamily="18" charset="0"/>
              </a:rPr>
              <a:t>A</a:t>
            </a:r>
            <a:r>
              <a:rPr lang="fr-FR" sz="2800" b="1" dirty="0" smtClean="0">
                <a:solidFill>
                  <a:srgbClr val="FF6600"/>
                </a:solidFill>
                <a:latin typeface="Times New Roman" panose="02020603050405020304" pitchFamily="18" charset="0"/>
                <a:cs typeface="Times New Roman" panose="02020603050405020304" pitchFamily="18" charset="0"/>
              </a:rPr>
              <a:t>limentation saine: </a:t>
            </a:r>
            <a:r>
              <a:rPr lang="fr-FR" sz="2800" b="1" i="1" dirty="0" smtClean="0">
                <a:solidFill>
                  <a:srgbClr val="FF9999"/>
                </a:solidFill>
                <a:latin typeface="Times New Roman" panose="02020603050405020304" pitchFamily="18" charset="0"/>
                <a:cs typeface="Times New Roman" panose="02020603050405020304" pitchFamily="18" charset="0"/>
              </a:rPr>
              <a:t>Pierre angulaire de la prévention </a:t>
            </a:r>
            <a:endParaRPr lang="fr-FR" sz="2800" b="1" i="1" dirty="0">
              <a:solidFill>
                <a:srgbClr val="FF9999"/>
              </a:solidFill>
              <a:latin typeface="Times New Roman" panose="02020603050405020304" pitchFamily="18" charset="0"/>
              <a:cs typeface="Times New Roman" panose="02020603050405020304" pitchFamily="18" charset="0"/>
            </a:endParaRPr>
          </a:p>
        </p:txBody>
      </p:sp>
      <p:graphicFrame>
        <p:nvGraphicFramePr>
          <p:cNvPr id="4" name="Espace réservé du contenu 3"/>
          <p:cNvGraphicFramePr>
            <a:graphicFrameLocks noGrp="1"/>
          </p:cNvGraphicFramePr>
          <p:nvPr>
            <p:ph idx="1"/>
          </p:nvPr>
        </p:nvGraphicFramePr>
        <p:xfrm>
          <a:off x="179388" y="1071563"/>
          <a:ext cx="8621712" cy="5608640"/>
        </p:xfrm>
        <a:graphic>
          <a:graphicData uri="http://schemas.openxmlformats.org/drawingml/2006/table">
            <a:tbl>
              <a:tblPr firstRow="1" bandRow="1">
                <a:tableStyleId>{5C22544A-7EE6-4342-B048-85BDC9FD1C3A}</a:tableStyleId>
              </a:tblPr>
              <a:tblGrid>
                <a:gridCol w="8621712"/>
              </a:tblGrid>
              <a:tr h="701080">
                <a:tc>
                  <a:txBody>
                    <a:bodyPr/>
                    <a:lstStyle/>
                    <a:p>
                      <a:r>
                        <a:rPr lang="fr-FR" sz="2000" dirty="0" smtClean="0">
                          <a:latin typeface="Times New Roman" panose="02020603050405020304" pitchFamily="18" charset="0"/>
                          <a:cs typeface="Times New Roman" panose="02020603050405020304" pitchFamily="18" charset="0"/>
                        </a:rPr>
                        <a:t>Graisses saturées &lt; 10% de la consommation énergétique </a:t>
                      </a:r>
                    </a:p>
                    <a:p>
                      <a:r>
                        <a:rPr lang="fr-FR" sz="2000" dirty="0" smtClean="0">
                          <a:latin typeface="Times New Roman" panose="02020603050405020304" pitchFamily="18" charset="0"/>
                          <a:cs typeface="Times New Roman" panose="02020603050405020304" pitchFamily="18" charset="0"/>
                        </a:rPr>
                        <a:t>totale; Préférer les graisses </a:t>
                      </a:r>
                      <a:r>
                        <a:rPr lang="fr-FR" sz="2000" dirty="0" err="1" smtClean="0">
                          <a:latin typeface="Times New Roman" panose="02020603050405020304" pitchFamily="18" charset="0"/>
                          <a:cs typeface="Times New Roman" panose="02020603050405020304" pitchFamily="18" charset="0"/>
                        </a:rPr>
                        <a:t>poly-insaturées</a:t>
                      </a:r>
                      <a:endParaRPr lang="fr-FR" sz="2000" dirty="0" smtClean="0">
                        <a:latin typeface="Times New Roman" panose="02020603050405020304" pitchFamily="18" charset="0"/>
                        <a:cs typeface="Times New Roman" panose="02020603050405020304" pitchFamily="18" charset="0"/>
                      </a:endParaRPr>
                    </a:p>
                  </a:txBody>
                  <a:tcPr marL="91442" marR="91442" marT="45723" marB="45723">
                    <a:solidFill>
                      <a:schemeClr val="accent6">
                        <a:lumMod val="75000"/>
                      </a:schemeClr>
                    </a:solidFill>
                  </a:tcPr>
                </a:tc>
              </a:tr>
              <a:tr h="701080">
                <a:tc>
                  <a:txBody>
                    <a:bodyPr/>
                    <a:lstStyle/>
                    <a:p>
                      <a:r>
                        <a:rPr lang="fr-FR" sz="2000" b="1" dirty="0" smtClean="0">
                          <a:solidFill>
                            <a:srgbClr val="00B050"/>
                          </a:solidFill>
                          <a:latin typeface="Times New Roman" panose="02020603050405020304" pitchFamily="18" charset="0"/>
                          <a:cs typeface="Times New Roman" panose="02020603050405020304" pitchFamily="18" charset="0"/>
                        </a:rPr>
                        <a:t>Limitation au maximum des acides gras </a:t>
                      </a:r>
                      <a:r>
                        <a:rPr lang="fr-FR" sz="2000" b="1" dirty="0" err="1" smtClean="0">
                          <a:solidFill>
                            <a:srgbClr val="00B050"/>
                          </a:solidFill>
                          <a:latin typeface="Times New Roman" panose="02020603050405020304" pitchFamily="18" charset="0"/>
                          <a:cs typeface="Times New Roman" panose="02020603050405020304" pitchFamily="18" charset="0"/>
                        </a:rPr>
                        <a:t>trans</a:t>
                      </a:r>
                      <a:r>
                        <a:rPr lang="fr-FR" sz="2000" b="1" dirty="0" smtClean="0">
                          <a:solidFill>
                            <a:srgbClr val="00B050"/>
                          </a:solidFill>
                          <a:latin typeface="Times New Roman" panose="02020603050405020304" pitchFamily="18" charset="0"/>
                          <a:cs typeface="Times New Roman" panose="02020603050405020304" pitchFamily="18" charset="0"/>
                        </a:rPr>
                        <a:t> </a:t>
                      </a:r>
                    </a:p>
                    <a:p>
                      <a:r>
                        <a:rPr lang="fr-FR" sz="2000" b="1" dirty="0" smtClean="0">
                          <a:solidFill>
                            <a:srgbClr val="00B050"/>
                          </a:solidFill>
                          <a:latin typeface="Times New Roman" panose="02020603050405020304" pitchFamily="18" charset="0"/>
                          <a:cs typeface="Times New Roman" panose="02020603050405020304" pitchFamily="18" charset="0"/>
                        </a:rPr>
                        <a:t>(&lt;1% de  la consommation énergétique totale)</a:t>
                      </a:r>
                    </a:p>
                  </a:txBody>
                  <a:tcPr marL="91442" marR="91442" marT="45723" marB="45723">
                    <a:solidFill>
                      <a:schemeClr val="accent6">
                        <a:lumMod val="20000"/>
                        <a:lumOff val="80000"/>
                      </a:schemeClr>
                    </a:solidFill>
                  </a:tcPr>
                </a:tc>
              </a:tr>
              <a:tr h="701080">
                <a:tc>
                  <a:txBody>
                    <a:bodyPr/>
                    <a:lstStyle/>
                    <a:p>
                      <a:r>
                        <a:rPr lang="fr-FR" sz="2000" b="1" dirty="0" smtClean="0">
                          <a:solidFill>
                            <a:schemeClr val="bg1"/>
                          </a:solidFill>
                          <a:latin typeface="Times New Roman" panose="02020603050405020304" pitchFamily="18" charset="0"/>
                          <a:cs typeface="Times New Roman" panose="02020603050405020304" pitchFamily="18" charset="0"/>
                        </a:rPr>
                        <a:t>&lt; 5 grammes de </a:t>
                      </a:r>
                      <a:r>
                        <a:rPr lang="fr-FR" sz="2000" b="1" dirty="0" err="1" smtClean="0">
                          <a:solidFill>
                            <a:schemeClr val="bg1"/>
                          </a:solidFill>
                          <a:latin typeface="Times New Roman" panose="02020603050405020304" pitchFamily="18" charset="0"/>
                          <a:cs typeface="Times New Roman" panose="02020603050405020304" pitchFamily="18" charset="0"/>
                        </a:rPr>
                        <a:t>Nacl</a:t>
                      </a:r>
                      <a:r>
                        <a:rPr lang="fr-FR" sz="2000" b="1" baseline="0" dirty="0" smtClean="0">
                          <a:solidFill>
                            <a:schemeClr val="bg1"/>
                          </a:solidFill>
                          <a:latin typeface="Times New Roman" panose="02020603050405020304" pitchFamily="18" charset="0"/>
                          <a:cs typeface="Times New Roman" panose="02020603050405020304" pitchFamily="18" charset="0"/>
                        </a:rPr>
                        <a:t> par jour</a:t>
                      </a:r>
                    </a:p>
                    <a:p>
                      <a:endParaRPr lang="fr-FR" sz="2000" b="1" dirty="0">
                        <a:latin typeface="Times New Roman" panose="02020603050405020304" pitchFamily="18" charset="0"/>
                        <a:cs typeface="Times New Roman" panose="02020603050405020304" pitchFamily="18" charset="0"/>
                      </a:endParaRPr>
                    </a:p>
                  </a:txBody>
                  <a:tcPr marL="91442" marR="91442" marT="45723" marB="45723">
                    <a:solidFill>
                      <a:schemeClr val="accent6">
                        <a:lumMod val="75000"/>
                      </a:schemeClr>
                    </a:solidFill>
                  </a:tcPr>
                </a:tc>
              </a:tr>
              <a:tr h="701080">
                <a:tc>
                  <a:txBody>
                    <a:bodyPr/>
                    <a:lstStyle/>
                    <a:p>
                      <a:r>
                        <a:rPr lang="fr-FR" sz="2000" b="1" dirty="0" smtClean="0">
                          <a:solidFill>
                            <a:schemeClr val="accent5">
                              <a:lumMod val="10000"/>
                            </a:schemeClr>
                          </a:solidFill>
                          <a:latin typeface="Times New Roman" panose="02020603050405020304" pitchFamily="18" charset="0"/>
                          <a:cs typeface="Times New Roman" panose="02020603050405020304" pitchFamily="18" charset="0"/>
                        </a:rPr>
                        <a:t>30-45 grammes de fibres par jour</a:t>
                      </a:r>
                    </a:p>
                    <a:p>
                      <a:r>
                        <a:rPr lang="fr-FR" sz="2000" b="1" dirty="0" smtClean="0">
                          <a:solidFill>
                            <a:schemeClr val="accent5">
                              <a:lumMod val="10000"/>
                            </a:schemeClr>
                          </a:solidFill>
                          <a:latin typeface="Times New Roman" panose="02020603050405020304" pitchFamily="18" charset="0"/>
                          <a:cs typeface="Times New Roman" panose="02020603050405020304" pitchFamily="18" charset="0"/>
                        </a:rPr>
                        <a:t> (céréales complètes,</a:t>
                      </a:r>
                      <a:r>
                        <a:rPr lang="fr-FR" sz="2000" b="1" baseline="0" dirty="0" smtClean="0">
                          <a:solidFill>
                            <a:schemeClr val="accent5">
                              <a:lumMod val="10000"/>
                            </a:schemeClr>
                          </a:solidFill>
                          <a:latin typeface="Times New Roman" panose="02020603050405020304" pitchFamily="18" charset="0"/>
                          <a:cs typeface="Times New Roman" panose="02020603050405020304" pitchFamily="18" charset="0"/>
                        </a:rPr>
                        <a:t> fruits, légumes)</a:t>
                      </a:r>
                    </a:p>
                  </a:txBody>
                  <a:tcPr marL="91442" marR="91442" marT="45723" marB="45723">
                    <a:solidFill>
                      <a:schemeClr val="accent6">
                        <a:lumMod val="20000"/>
                        <a:lumOff val="80000"/>
                      </a:schemeClr>
                    </a:solidFill>
                  </a:tcPr>
                </a:tc>
              </a:tr>
              <a:tr h="701080">
                <a:tc>
                  <a:txBody>
                    <a:bodyPr/>
                    <a:lstStyle/>
                    <a:p>
                      <a:r>
                        <a:rPr lang="fr-FR" sz="2000" b="1" dirty="0" smtClean="0">
                          <a:solidFill>
                            <a:schemeClr val="bg1"/>
                          </a:solidFill>
                          <a:latin typeface="Times New Roman" panose="02020603050405020304" pitchFamily="18" charset="0"/>
                          <a:cs typeface="Times New Roman" panose="02020603050405020304" pitchFamily="18" charset="0"/>
                        </a:rPr>
                        <a:t>200 grammes de fruits par jour</a:t>
                      </a:r>
                    </a:p>
                    <a:p>
                      <a:endParaRPr lang="fr-FR" sz="2000" b="1" dirty="0">
                        <a:latin typeface="Times New Roman" panose="02020603050405020304" pitchFamily="18" charset="0"/>
                        <a:cs typeface="Times New Roman" panose="02020603050405020304" pitchFamily="18" charset="0"/>
                      </a:endParaRPr>
                    </a:p>
                  </a:txBody>
                  <a:tcPr marL="91442" marR="91442" marT="45723" marB="45723">
                    <a:solidFill>
                      <a:schemeClr val="accent6">
                        <a:lumMod val="75000"/>
                      </a:schemeClr>
                    </a:solidFill>
                  </a:tcPr>
                </a:tc>
              </a:tr>
              <a:tr h="701080">
                <a:tc>
                  <a:txBody>
                    <a:bodyPr/>
                    <a:lstStyle/>
                    <a:p>
                      <a:r>
                        <a:rPr lang="fr-FR" sz="2000" b="1" dirty="0" smtClean="0">
                          <a:solidFill>
                            <a:srgbClr val="00B050"/>
                          </a:solidFill>
                          <a:latin typeface="Times New Roman" panose="02020603050405020304" pitchFamily="18" charset="0"/>
                          <a:cs typeface="Times New Roman" panose="02020603050405020304" pitchFamily="18" charset="0"/>
                        </a:rPr>
                        <a:t>200 grammes de légumes par jour</a:t>
                      </a:r>
                    </a:p>
                    <a:p>
                      <a:endParaRPr lang="fr-FR" sz="2000" b="1" dirty="0">
                        <a:solidFill>
                          <a:srgbClr val="00B050"/>
                        </a:solidFill>
                        <a:latin typeface="Times New Roman" panose="02020603050405020304" pitchFamily="18" charset="0"/>
                        <a:cs typeface="Times New Roman" panose="02020603050405020304" pitchFamily="18" charset="0"/>
                      </a:endParaRPr>
                    </a:p>
                  </a:txBody>
                  <a:tcPr marL="91442" marR="91442" marT="45723" marB="45723">
                    <a:solidFill>
                      <a:schemeClr val="accent6">
                        <a:lumMod val="20000"/>
                        <a:lumOff val="80000"/>
                      </a:schemeClr>
                    </a:solidFill>
                  </a:tcPr>
                </a:tc>
              </a:tr>
              <a:tr h="701080">
                <a:tc>
                  <a:txBody>
                    <a:bodyPr/>
                    <a:lstStyle/>
                    <a:p>
                      <a:r>
                        <a:rPr lang="fr-FR" sz="2000" b="1" dirty="0" smtClean="0">
                          <a:solidFill>
                            <a:schemeClr val="tx1"/>
                          </a:solidFill>
                          <a:latin typeface="Times New Roman" panose="02020603050405020304" pitchFamily="18" charset="0"/>
                          <a:cs typeface="Times New Roman" panose="02020603050405020304" pitchFamily="18" charset="0"/>
                        </a:rPr>
                        <a:t>Au moins</a:t>
                      </a:r>
                      <a:r>
                        <a:rPr lang="fr-FR" sz="2000" b="1" baseline="0" dirty="0" smtClean="0">
                          <a:solidFill>
                            <a:schemeClr val="tx1"/>
                          </a:solidFill>
                          <a:latin typeface="Times New Roman" panose="02020603050405020304" pitchFamily="18" charset="0"/>
                          <a:cs typeface="Times New Roman" panose="02020603050405020304" pitchFamily="18" charset="0"/>
                        </a:rPr>
                        <a:t> deux repas avec du poisson par semaine </a:t>
                      </a:r>
                    </a:p>
                    <a:p>
                      <a:endParaRPr lang="fr-FR" sz="2000" b="1" baseline="0" dirty="0" smtClean="0">
                        <a:solidFill>
                          <a:schemeClr val="tx1"/>
                        </a:solidFill>
                        <a:latin typeface="Times New Roman" panose="02020603050405020304" pitchFamily="18" charset="0"/>
                        <a:cs typeface="Times New Roman" panose="02020603050405020304" pitchFamily="18" charset="0"/>
                      </a:endParaRPr>
                    </a:p>
                  </a:txBody>
                  <a:tcPr marL="91442" marR="91442" marT="45723" marB="45723">
                    <a:solidFill>
                      <a:schemeClr val="accent6">
                        <a:lumMod val="75000"/>
                      </a:schemeClr>
                    </a:solidFill>
                  </a:tcPr>
                </a:tc>
              </a:tr>
              <a:tr h="701080">
                <a:tc>
                  <a:txBody>
                    <a:bodyPr/>
                    <a:lstStyle/>
                    <a:p>
                      <a:r>
                        <a:rPr lang="fr-FR" sz="2000" b="1" dirty="0" smtClean="0">
                          <a:solidFill>
                            <a:schemeClr val="accent5">
                              <a:lumMod val="10000"/>
                            </a:schemeClr>
                          </a:solidFill>
                          <a:latin typeface="Times New Roman" panose="02020603050405020304" pitchFamily="18" charset="0"/>
                          <a:cs typeface="Times New Roman" panose="02020603050405020304" pitchFamily="18" charset="0"/>
                        </a:rPr>
                        <a:t>≤ 2 verres de</a:t>
                      </a:r>
                      <a:r>
                        <a:rPr lang="fr-FR" sz="2000" b="1" baseline="0" dirty="0" smtClean="0">
                          <a:solidFill>
                            <a:schemeClr val="accent5">
                              <a:lumMod val="10000"/>
                            </a:schemeClr>
                          </a:solidFill>
                          <a:latin typeface="Times New Roman" panose="02020603050405020304" pitchFamily="18" charset="0"/>
                          <a:cs typeface="Times New Roman" panose="02020603050405020304" pitchFamily="18" charset="0"/>
                        </a:rPr>
                        <a:t> boissons alcoolisées par jour (20 grammes) </a:t>
                      </a:r>
                    </a:p>
                    <a:p>
                      <a:r>
                        <a:rPr lang="fr-FR" sz="2000" b="1" baseline="0" dirty="0" smtClean="0">
                          <a:solidFill>
                            <a:schemeClr val="accent5">
                              <a:lumMod val="10000"/>
                            </a:schemeClr>
                          </a:solidFill>
                          <a:latin typeface="Times New Roman" panose="02020603050405020304" pitchFamily="18" charset="0"/>
                          <a:cs typeface="Times New Roman" panose="02020603050405020304" pitchFamily="18" charset="0"/>
                        </a:rPr>
                        <a:t>chez l’homme et </a:t>
                      </a:r>
                      <a:r>
                        <a:rPr lang="fr-FR" sz="2000" b="1" dirty="0" smtClean="0">
                          <a:solidFill>
                            <a:schemeClr val="accent5">
                              <a:lumMod val="10000"/>
                            </a:schemeClr>
                          </a:solidFill>
                          <a:latin typeface="Times New Roman" panose="02020603050405020304" pitchFamily="18" charset="0"/>
                          <a:cs typeface="Times New Roman" panose="02020603050405020304" pitchFamily="18" charset="0"/>
                        </a:rPr>
                        <a:t>≤ 1 verre (10</a:t>
                      </a:r>
                      <a:r>
                        <a:rPr lang="fr-FR" sz="2000" b="1" baseline="0" dirty="0" smtClean="0">
                          <a:solidFill>
                            <a:schemeClr val="accent5">
                              <a:lumMod val="10000"/>
                            </a:schemeClr>
                          </a:solidFill>
                          <a:latin typeface="Times New Roman" panose="02020603050405020304" pitchFamily="18" charset="0"/>
                          <a:cs typeface="Times New Roman" panose="02020603050405020304" pitchFamily="18" charset="0"/>
                        </a:rPr>
                        <a:t> grammes chez la femme)</a:t>
                      </a:r>
                      <a:endParaRPr lang="fr-FR" sz="2000" b="1" dirty="0">
                        <a:solidFill>
                          <a:schemeClr val="accent5">
                            <a:lumMod val="10000"/>
                          </a:schemeClr>
                        </a:solidFill>
                        <a:latin typeface="Times New Roman" panose="02020603050405020304" pitchFamily="18" charset="0"/>
                        <a:cs typeface="Times New Roman" panose="02020603050405020304" pitchFamily="18" charset="0"/>
                      </a:endParaRPr>
                    </a:p>
                  </a:txBody>
                  <a:tcPr marL="91442" marR="91442" marT="45723" marB="45723">
                    <a:solidFill>
                      <a:schemeClr val="accent6">
                        <a:lumMod val="20000"/>
                        <a:lumOff val="80000"/>
                      </a:schemeClr>
                    </a:solidFill>
                  </a:tcPr>
                </a:tc>
              </a:tr>
            </a:tbl>
          </a:graphicData>
        </a:graphic>
      </p:graphicFrame>
      <p:pic>
        <p:nvPicPr>
          <p:cNvPr id="73751" name="Picture 2" descr="http://www.journaldumac.com/images/-2008/03/apple-logo-fruit.jpg"/>
          <p:cNvPicPr>
            <a:picLocks noChangeAspect="1" noChangeArrowheads="1"/>
          </p:cNvPicPr>
          <p:nvPr/>
        </p:nvPicPr>
        <p:blipFill>
          <a:blip r:embed="rId2" cstate="print"/>
          <a:srcRect/>
          <a:stretch>
            <a:fillRect/>
          </a:stretch>
        </p:blipFill>
        <p:spPr bwMode="auto">
          <a:xfrm>
            <a:off x="6715125" y="3929063"/>
            <a:ext cx="2071688" cy="714375"/>
          </a:xfrm>
          <a:prstGeom prst="rect">
            <a:avLst/>
          </a:prstGeom>
          <a:noFill/>
          <a:ln w="9525">
            <a:noFill/>
            <a:miter lim="800000"/>
            <a:headEnd/>
            <a:tailEnd/>
          </a:ln>
        </p:spPr>
      </p:pic>
      <p:pic>
        <p:nvPicPr>
          <p:cNvPr id="73752" name="Picture 4" descr="http://recette1.supertoinette.com/65886/thumb/800/-/65886-legumes.jpg"/>
          <p:cNvPicPr>
            <a:picLocks noChangeAspect="1" noChangeArrowheads="1"/>
          </p:cNvPicPr>
          <p:nvPr/>
        </p:nvPicPr>
        <p:blipFill>
          <a:blip r:embed="rId3" cstate="print"/>
          <a:srcRect/>
          <a:stretch>
            <a:fillRect/>
          </a:stretch>
        </p:blipFill>
        <p:spPr bwMode="auto">
          <a:xfrm>
            <a:off x="6715125" y="4643438"/>
            <a:ext cx="2000250" cy="642937"/>
          </a:xfrm>
          <a:prstGeom prst="rect">
            <a:avLst/>
          </a:prstGeom>
          <a:noFill/>
          <a:ln w="9525">
            <a:noFill/>
            <a:miter lim="800000"/>
            <a:headEnd/>
            <a:tailEnd/>
          </a:ln>
        </p:spPr>
      </p:pic>
      <p:pic>
        <p:nvPicPr>
          <p:cNvPr id="73753" name="Picture 6" descr="http://t0.gstatic.com/images?q=tbn:ANd9GcSs5MNetKLesjUYJhxRxPLlZerxN3l-m2f7Dp10002vBZrNl6o0"/>
          <p:cNvPicPr>
            <a:picLocks noChangeAspect="1" noChangeArrowheads="1"/>
          </p:cNvPicPr>
          <p:nvPr/>
        </p:nvPicPr>
        <p:blipFill>
          <a:blip r:embed="rId4" cstate="print"/>
          <a:srcRect/>
          <a:stretch>
            <a:fillRect/>
          </a:stretch>
        </p:blipFill>
        <p:spPr bwMode="auto">
          <a:xfrm>
            <a:off x="6715125" y="3143250"/>
            <a:ext cx="2071688" cy="785813"/>
          </a:xfrm>
          <a:prstGeom prst="rect">
            <a:avLst/>
          </a:prstGeom>
          <a:noFill/>
          <a:ln w="9525">
            <a:noFill/>
            <a:miter lim="800000"/>
            <a:headEnd/>
            <a:tailEnd/>
          </a:ln>
        </p:spPr>
      </p:pic>
      <p:pic>
        <p:nvPicPr>
          <p:cNvPr id="73754" name="Picture 8" descr="http://www.wikidive.com/Photo/Images/52poisson.gif"/>
          <p:cNvPicPr>
            <a:picLocks noChangeAspect="1" noChangeArrowheads="1"/>
          </p:cNvPicPr>
          <p:nvPr/>
        </p:nvPicPr>
        <p:blipFill>
          <a:blip r:embed="rId5" cstate="print"/>
          <a:srcRect/>
          <a:stretch>
            <a:fillRect/>
          </a:stretch>
        </p:blipFill>
        <p:spPr bwMode="auto">
          <a:xfrm>
            <a:off x="6715125" y="5286375"/>
            <a:ext cx="2071688" cy="714375"/>
          </a:xfrm>
          <a:prstGeom prst="rect">
            <a:avLst/>
          </a:prstGeom>
          <a:noFill/>
          <a:ln w="9525">
            <a:noFill/>
            <a:miter lim="800000"/>
            <a:headEnd/>
            <a:tailEnd/>
          </a:ln>
        </p:spPr>
      </p:pic>
      <p:pic>
        <p:nvPicPr>
          <p:cNvPr id="73755" name="Picture 10" descr="http://www.santepratique.fr/ressources/gallery/Alcool_volant___.jpg"/>
          <p:cNvPicPr>
            <a:picLocks noChangeAspect="1" noChangeArrowheads="1"/>
          </p:cNvPicPr>
          <p:nvPr/>
        </p:nvPicPr>
        <p:blipFill>
          <a:blip r:embed="rId6" cstate="print"/>
          <a:srcRect/>
          <a:stretch>
            <a:fillRect/>
          </a:stretch>
        </p:blipFill>
        <p:spPr bwMode="auto">
          <a:xfrm>
            <a:off x="6715125" y="5929313"/>
            <a:ext cx="2047875" cy="728662"/>
          </a:xfrm>
          <a:prstGeom prst="rect">
            <a:avLst/>
          </a:prstGeom>
          <a:noFill/>
          <a:ln w="9525">
            <a:noFill/>
            <a:miter lim="800000"/>
            <a:headEnd/>
            <a:tailEnd/>
          </a:ln>
        </p:spPr>
      </p:pic>
      <p:pic>
        <p:nvPicPr>
          <p:cNvPr id="73756" name="Picture 12" descr="http://www.savezvousque.fr/wp-content/uploads/2010/11/salt.jpg"/>
          <p:cNvPicPr>
            <a:picLocks noChangeAspect="1" noChangeArrowheads="1"/>
          </p:cNvPicPr>
          <p:nvPr/>
        </p:nvPicPr>
        <p:blipFill>
          <a:blip r:embed="rId7" cstate="print"/>
          <a:srcRect/>
          <a:stretch>
            <a:fillRect/>
          </a:stretch>
        </p:blipFill>
        <p:spPr bwMode="auto">
          <a:xfrm>
            <a:off x="6715125" y="2500313"/>
            <a:ext cx="2114550" cy="633412"/>
          </a:xfrm>
          <a:prstGeom prst="rect">
            <a:avLst/>
          </a:prstGeom>
          <a:noFill/>
          <a:ln w="9525">
            <a:noFill/>
            <a:miter lim="800000"/>
            <a:headEnd/>
            <a:tailEnd/>
          </a:ln>
        </p:spPr>
      </p:pic>
      <p:pic>
        <p:nvPicPr>
          <p:cNvPr id="73757" name="Picture 14" descr="http://www.cuisinepop.com/photos-articles/comment_consommer_moins_de_beurre.jpg"/>
          <p:cNvPicPr>
            <a:picLocks noChangeAspect="1" noChangeArrowheads="1"/>
          </p:cNvPicPr>
          <p:nvPr/>
        </p:nvPicPr>
        <p:blipFill>
          <a:blip r:embed="rId8" cstate="print"/>
          <a:srcRect/>
          <a:stretch>
            <a:fillRect/>
          </a:stretch>
        </p:blipFill>
        <p:spPr bwMode="auto">
          <a:xfrm>
            <a:off x="6715125" y="1071563"/>
            <a:ext cx="2081213" cy="14287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35150" y="1343025"/>
            <a:ext cx="3759200" cy="387350"/>
          </a:xfrm>
          <a:prstGeom prst="rect">
            <a:avLst/>
          </a:prstGeom>
          <a:solidFill>
            <a:schemeClr val="bg1"/>
          </a:solidFill>
          <a:ln w="9525">
            <a:solidFill>
              <a:srgbClr val="FF0000"/>
            </a:solidFill>
            <a:miter lim="800000"/>
            <a:headEnd/>
            <a:tailEnd/>
          </a:ln>
          <a:effectLst/>
          <a:scene3d>
            <a:camera prst="orthographicFront"/>
            <a:lightRig rig="threePt" dir="t"/>
          </a:scene3d>
          <a:sp3d>
            <a:bevelT/>
          </a:sp3d>
        </p:spPr>
        <p:txBody>
          <a:bodyPr wrap="none">
            <a:spAutoFit/>
          </a:bodyPr>
          <a:lstStyle/>
          <a:p>
            <a:pPr>
              <a:lnSpc>
                <a:spcPct val="80000"/>
              </a:lnSpc>
              <a:spcBef>
                <a:spcPct val="100000"/>
              </a:spcBef>
              <a:buClr>
                <a:srgbClr val="FF3300"/>
              </a:buClr>
              <a:buFont typeface="Zapf Dingbats" charset="2"/>
              <a:buNone/>
              <a:defRPr/>
            </a:pPr>
            <a:r>
              <a:rPr lang="fr-FR" altLang="fr-FR" sz="2400" dirty="0">
                <a:solidFill>
                  <a:srgbClr val="FF0000"/>
                </a:solidFill>
                <a:latin typeface="Times New Roman" panose="02020603050405020304" pitchFamily="18" charset="0"/>
                <a:cs typeface="Times New Roman" panose="02020603050405020304" pitchFamily="18" charset="0"/>
              </a:rPr>
              <a:t>Les moyens thérapeutiques</a:t>
            </a:r>
          </a:p>
        </p:txBody>
      </p:sp>
      <p:sp>
        <p:nvSpPr>
          <p:cNvPr id="8" name="Rectangle 2"/>
          <p:cNvSpPr txBox="1">
            <a:spLocks noChangeArrowheads="1"/>
          </p:cNvSpPr>
          <p:nvPr/>
        </p:nvSpPr>
        <p:spPr bwMode="auto">
          <a:xfrm>
            <a:off x="1835150" y="1812925"/>
            <a:ext cx="4578350" cy="701675"/>
          </a:xfrm>
          <a:prstGeom prst="rect">
            <a:avLst/>
          </a:prstGeom>
          <a:solidFill>
            <a:schemeClr val="tx2"/>
          </a:solidFill>
          <a:ln>
            <a:noFill/>
          </a:ln>
        </p:spPr>
        <p:txBody>
          <a:bodyPr anchor="ct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pPr eaLnBrk="1" hangingPunct="1">
              <a:defRPr/>
            </a:pPr>
            <a:r>
              <a:rPr lang="fr-FR" sz="2400" kern="0" dirty="0" smtClean="0">
                <a:solidFill>
                  <a:srgbClr val="FFFF00"/>
                </a:solidFill>
                <a:latin typeface="Times New Roman" panose="02020603050405020304" pitchFamily="18" charset="0"/>
                <a:cs typeface="Times New Roman" panose="02020603050405020304" pitchFamily="18" charset="0"/>
              </a:rPr>
              <a:t>Eviction substances élevant la PA</a:t>
            </a:r>
          </a:p>
        </p:txBody>
      </p:sp>
      <p:sp>
        <p:nvSpPr>
          <p:cNvPr id="9" name="Rectangle 3"/>
          <p:cNvSpPr txBox="1">
            <a:spLocks noChangeArrowheads="1"/>
          </p:cNvSpPr>
          <p:nvPr/>
        </p:nvSpPr>
        <p:spPr bwMode="auto">
          <a:xfrm>
            <a:off x="179388" y="2617788"/>
            <a:ext cx="2952452" cy="3554412"/>
          </a:xfrm>
          <a:prstGeom prst="rect">
            <a:avLst/>
          </a:prstGeom>
          <a:solidFill>
            <a:schemeClr val="accent2">
              <a:lumMod val="20000"/>
              <a:lumOff val="80000"/>
            </a:schemeClr>
          </a:solidFill>
          <a:ln>
            <a:noFill/>
          </a:ln>
        </p:spPr>
        <p:txBody>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a:lstStyle>
          <a:p>
            <a:pPr eaLnBrk="1" hangingPunct="1">
              <a:lnSpc>
                <a:spcPct val="150000"/>
              </a:lnSpc>
              <a:buFontTx/>
              <a:buNone/>
              <a:defRPr/>
            </a:pPr>
            <a:r>
              <a:rPr lang="fr-FR" sz="2400" kern="0" dirty="0" smtClean="0">
                <a:latin typeface="Times New Roman" panose="02020603050405020304" pitchFamily="18" charset="0"/>
                <a:cs typeface="Times New Roman" panose="02020603050405020304" pitchFamily="18" charset="0"/>
              </a:rPr>
              <a:t>Œstrogènes</a:t>
            </a:r>
          </a:p>
          <a:p>
            <a:pPr eaLnBrk="1" hangingPunct="1">
              <a:lnSpc>
                <a:spcPct val="150000"/>
              </a:lnSpc>
              <a:buFontTx/>
              <a:buNone/>
              <a:defRPr/>
            </a:pPr>
            <a:r>
              <a:rPr lang="fr-FR" sz="2400" kern="0" dirty="0" smtClean="0">
                <a:latin typeface="Times New Roman" panose="02020603050405020304" pitchFamily="18" charset="0"/>
                <a:cs typeface="Times New Roman" panose="02020603050405020304" pitchFamily="18" charset="0"/>
              </a:rPr>
              <a:t>Réglisse</a:t>
            </a:r>
          </a:p>
          <a:p>
            <a:pPr eaLnBrk="1" hangingPunct="1">
              <a:lnSpc>
                <a:spcPct val="150000"/>
              </a:lnSpc>
              <a:buFontTx/>
              <a:buNone/>
              <a:defRPr/>
            </a:pPr>
            <a:r>
              <a:rPr lang="fr-FR" sz="2400" kern="0" dirty="0" smtClean="0">
                <a:latin typeface="Times New Roman" panose="02020603050405020304" pitchFamily="18" charset="0"/>
                <a:cs typeface="Times New Roman" panose="02020603050405020304" pitchFamily="18" charset="0"/>
              </a:rPr>
              <a:t>Corticoïdes</a:t>
            </a:r>
          </a:p>
          <a:p>
            <a:pPr eaLnBrk="1" hangingPunct="1">
              <a:lnSpc>
                <a:spcPct val="150000"/>
              </a:lnSpc>
              <a:buFontTx/>
              <a:buNone/>
              <a:defRPr/>
            </a:pPr>
            <a:r>
              <a:rPr lang="fr-FR" sz="2400" kern="0" dirty="0" smtClean="0">
                <a:latin typeface="Times New Roman" panose="02020603050405020304" pitchFamily="18" charset="0"/>
                <a:cs typeface="Times New Roman" panose="02020603050405020304" pitchFamily="18" charset="0"/>
              </a:rPr>
              <a:t>AINS</a:t>
            </a:r>
          </a:p>
          <a:p>
            <a:pPr eaLnBrk="1" hangingPunct="1">
              <a:lnSpc>
                <a:spcPct val="150000"/>
              </a:lnSpc>
              <a:buFontTx/>
              <a:buNone/>
              <a:defRPr/>
            </a:pPr>
            <a:r>
              <a:rPr lang="fr-FR" sz="2400" kern="0" dirty="0" smtClean="0">
                <a:latin typeface="Times New Roman" panose="02020603050405020304" pitchFamily="18" charset="0"/>
                <a:cs typeface="Times New Roman" panose="02020603050405020304" pitchFamily="18" charset="0"/>
              </a:rPr>
              <a:t>Sympathomimétiques</a:t>
            </a:r>
          </a:p>
        </p:txBody>
      </p:sp>
      <p:sp>
        <p:nvSpPr>
          <p:cNvPr id="11" name="Rectangle 4"/>
          <p:cNvSpPr txBox="1">
            <a:spLocks noChangeArrowheads="1"/>
          </p:cNvSpPr>
          <p:nvPr/>
        </p:nvSpPr>
        <p:spPr>
          <a:xfrm>
            <a:off x="5868144" y="2564904"/>
            <a:ext cx="3037334" cy="3600400"/>
          </a:xfrm>
          <a:prstGeom prst="rect">
            <a:avLst/>
          </a:prstGeom>
          <a:solidFill>
            <a:srgbClr val="FFC000"/>
          </a:solidFill>
        </p:spPr>
        <p:txBody>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a:lstStyle>
          <a:p>
            <a:pPr eaLnBrk="1" hangingPunct="1">
              <a:lnSpc>
                <a:spcPct val="170000"/>
              </a:lnSpc>
              <a:buFontTx/>
              <a:buNone/>
              <a:defRPr/>
            </a:pPr>
            <a:r>
              <a:rPr lang="fr-FR" b="0" kern="0" dirty="0" smtClean="0"/>
              <a:t>  	</a:t>
            </a:r>
            <a:r>
              <a:rPr lang="fr-FR" sz="2400" kern="0" dirty="0" smtClean="0">
                <a:solidFill>
                  <a:schemeClr val="accent1">
                    <a:lumMod val="50000"/>
                  </a:schemeClr>
                </a:solidFill>
                <a:latin typeface="Times New Roman" panose="02020603050405020304" pitchFamily="18" charset="0"/>
                <a:cs typeface="Times New Roman" panose="02020603050405020304" pitchFamily="18" charset="0"/>
              </a:rPr>
              <a:t>Erythropoïétine</a:t>
            </a:r>
          </a:p>
          <a:p>
            <a:pPr eaLnBrk="1" hangingPunct="1">
              <a:lnSpc>
                <a:spcPct val="170000"/>
              </a:lnSpc>
              <a:buFontTx/>
              <a:buNone/>
              <a:defRPr/>
            </a:pPr>
            <a:r>
              <a:rPr lang="fr-FR" sz="2400" kern="0" dirty="0" smtClean="0">
                <a:solidFill>
                  <a:schemeClr val="accent1">
                    <a:lumMod val="50000"/>
                  </a:schemeClr>
                </a:solidFill>
                <a:latin typeface="Times New Roman" panose="02020603050405020304" pitchFamily="18" charset="0"/>
                <a:cs typeface="Times New Roman" panose="02020603050405020304" pitchFamily="18" charset="0"/>
              </a:rPr>
              <a:t>	Cocaïne</a:t>
            </a:r>
          </a:p>
          <a:p>
            <a:pPr eaLnBrk="1" hangingPunct="1">
              <a:lnSpc>
                <a:spcPct val="170000"/>
              </a:lnSpc>
              <a:buFontTx/>
              <a:buNone/>
              <a:defRPr/>
            </a:pPr>
            <a:r>
              <a:rPr lang="fr-FR" sz="2400" kern="0" dirty="0" smtClean="0">
                <a:solidFill>
                  <a:schemeClr val="accent1">
                    <a:lumMod val="50000"/>
                  </a:schemeClr>
                </a:solidFill>
                <a:latin typeface="Times New Roman" panose="02020603050405020304" pitchFamily="18" charset="0"/>
                <a:cs typeface="Times New Roman" panose="02020603050405020304" pitchFamily="18" charset="0"/>
              </a:rPr>
              <a:t>	Amphétamines</a:t>
            </a:r>
          </a:p>
        </p:txBody>
      </p:sp>
      <p:pic>
        <p:nvPicPr>
          <p:cNvPr id="74764" name="Picture 12" descr="HM00170_"/>
          <p:cNvPicPr>
            <a:picLocks noChangeAspect="1" noChangeArrowheads="1"/>
          </p:cNvPicPr>
          <p:nvPr/>
        </p:nvPicPr>
        <p:blipFill>
          <a:blip r:embed="rId2" cstate="print"/>
          <a:srcRect/>
          <a:stretch>
            <a:fillRect/>
          </a:stretch>
        </p:blipFill>
        <p:spPr bwMode="auto">
          <a:xfrm>
            <a:off x="3131840" y="2617788"/>
            <a:ext cx="2736304" cy="3554412"/>
          </a:xfrm>
          <a:prstGeom prst="rect">
            <a:avLst/>
          </a:prstGeom>
          <a:solidFill>
            <a:schemeClr val="accent2"/>
          </a:solidFill>
          <a:ln w="9525">
            <a:noFill/>
            <a:miter lim="800000"/>
            <a:headEnd/>
            <a:tailEnd/>
          </a:ln>
        </p:spPr>
      </p:pic>
      <p:sp>
        <p:nvSpPr>
          <p:cNvPr id="13" name="Rectangle à coins arrondis 4"/>
          <p:cNvSpPr txBox="1">
            <a:spLocks/>
          </p:cNvSpPr>
          <p:nvPr/>
        </p:nvSpPr>
        <p:spPr>
          <a:xfrm>
            <a:off x="611560" y="0"/>
            <a:ext cx="8229600" cy="1052736"/>
          </a:xfrm>
          <a:prstGeom prst="round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ysClr val="windowText" lastClr="000000"/>
                </a:solidFill>
              </a:rPr>
              <a:t>PRISE EN CHARGE ACTUELLE DE L’HTA</a:t>
            </a:r>
            <a:endParaRPr kumimoji="0" lang="fr-FR" sz="6000" b="1" i="0" u="none" strike="noStrike" kern="120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3" y="1484313"/>
            <a:ext cx="3240087" cy="537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3" name="Titre 1"/>
          <p:cNvSpPr>
            <a:spLocks noGrp="1"/>
          </p:cNvSpPr>
          <p:nvPr>
            <p:ph type="title"/>
          </p:nvPr>
        </p:nvSpPr>
        <p:spPr/>
        <p:txBody>
          <a:bodyPr/>
          <a:lstStyle/>
          <a:p>
            <a:pPr eaLnBrk="1" hangingPunct="1"/>
            <a:endParaRPr lang="fr-FR" altLang="fr-FR" smtClean="0"/>
          </a:p>
        </p:txBody>
      </p:sp>
      <p:pic>
        <p:nvPicPr>
          <p:cNvPr id="122884" name="Picture 12" descr="http://www.chacunsonbio.fr/files/u5/Dossier_sant___-_sel_hypertension_-_Copi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4188"/>
            <a:ext cx="4643438" cy="637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Rectangle 6"/>
          <p:cNvSpPr>
            <a:spLocks noChangeArrowheads="1"/>
          </p:cNvSpPr>
          <p:nvPr/>
        </p:nvSpPr>
        <p:spPr bwMode="auto">
          <a:xfrm>
            <a:off x="0" y="1"/>
            <a:ext cx="6875463" cy="1556792"/>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fr-FR" sz="2600" dirty="0">
                <a:solidFill>
                  <a:srgbClr val="FFFF00"/>
                </a:solidFill>
                <a:latin typeface="Times New Roman" pitchFamily="18" charset="0"/>
                <a:cs typeface="Times New Roman" pitchFamily="18" charset="0"/>
              </a:rPr>
              <a:t>Réduire le sel</a:t>
            </a:r>
          </a:p>
          <a:p>
            <a:pPr algn="ctr">
              <a:defRPr/>
            </a:pPr>
            <a:r>
              <a:rPr lang="fr-FR" sz="2600" dirty="0">
                <a:solidFill>
                  <a:srgbClr val="FFFF00"/>
                </a:solidFill>
                <a:latin typeface="Times New Roman" pitchFamily="18" charset="0"/>
                <a:cs typeface="Times New Roman" pitchFamily="18" charset="0"/>
              </a:rPr>
              <a:t>Eviter les substituts salés</a:t>
            </a:r>
          </a:p>
        </p:txBody>
      </p:sp>
      <p:pic>
        <p:nvPicPr>
          <p:cNvPr id="122888"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86575" y="0"/>
            <a:ext cx="22574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60191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773" y="-32711"/>
            <a:ext cx="8637588" cy="1150938"/>
          </a:xfrm>
          <a:solidFill>
            <a:schemeClr val="accent2"/>
          </a:solidFill>
        </p:spPr>
        <p:txBody>
          <a:bodyPr>
            <a:normAutofit fontScale="90000"/>
          </a:bodyPr>
          <a:lstStyle/>
          <a:p>
            <a:pPr eaLnBrk="1" hangingPunct="1"/>
            <a:r>
              <a:rPr lang="fr-FR" altLang="fr-FR" b="1" dirty="0" smtClean="0">
                <a:latin typeface="Times New Roman" pitchFamily="18" charset="0"/>
                <a:cs typeface="Times New Roman" pitchFamily="18" charset="0"/>
              </a:rPr>
              <a:t>               </a:t>
            </a:r>
            <a:br>
              <a:rPr lang="fr-FR" altLang="fr-FR" b="1" dirty="0" smtClean="0">
                <a:latin typeface="Times New Roman" pitchFamily="18" charset="0"/>
                <a:cs typeface="Times New Roman" pitchFamily="18" charset="0"/>
              </a:rPr>
            </a:br>
            <a:r>
              <a:rPr lang="fr-FR" altLang="fr-FR" sz="3600" b="1" dirty="0" smtClean="0">
                <a:solidFill>
                  <a:srgbClr val="FFFF00"/>
                </a:solidFill>
                <a:latin typeface="Times New Roman" pitchFamily="18" charset="0"/>
                <a:cs typeface="Times New Roman" pitchFamily="18" charset="0"/>
              </a:rPr>
              <a:t>Réduction pondérale </a:t>
            </a:r>
            <a:r>
              <a:rPr lang="fr-FR" altLang="fr-FR" sz="3600" b="1" dirty="0" smtClean="0"/>
              <a:t/>
            </a:r>
            <a:br>
              <a:rPr lang="fr-FR" altLang="fr-FR" sz="3600" b="1" dirty="0" smtClean="0"/>
            </a:br>
            <a:endParaRPr lang="fr-FR" altLang="fr-FR" b="1" dirty="0" smtClean="0"/>
          </a:p>
        </p:txBody>
      </p:sp>
      <p:sp>
        <p:nvSpPr>
          <p:cNvPr id="123907" name="Rectangle 3"/>
          <p:cNvSpPr>
            <a:spLocks noGrp="1" noChangeArrowheads="1"/>
          </p:cNvSpPr>
          <p:nvPr>
            <p:ph type="body" idx="1"/>
          </p:nvPr>
        </p:nvSpPr>
        <p:spPr>
          <a:xfrm>
            <a:off x="76200" y="2133600"/>
            <a:ext cx="8815388" cy="4114800"/>
          </a:xfrm>
        </p:spPr>
        <p:txBody>
          <a:bodyPr/>
          <a:lstStyle/>
          <a:p>
            <a:pPr eaLnBrk="1" hangingPunct="1">
              <a:lnSpc>
                <a:spcPct val="90000"/>
              </a:lnSpc>
              <a:buFont typeface="Wingdings" pitchFamily="2" charset="2"/>
              <a:buNone/>
            </a:pPr>
            <a:r>
              <a:rPr lang="fr-FR" altLang="fr-FR" b="1" dirty="0" smtClean="0">
                <a:solidFill>
                  <a:schemeClr val="tx1">
                    <a:lumMod val="95000"/>
                    <a:lumOff val="5000"/>
                  </a:schemeClr>
                </a:solidFill>
                <a:latin typeface="Times New Roman" pitchFamily="18" charset="0"/>
                <a:cs typeface="Times New Roman" pitchFamily="18" charset="0"/>
              </a:rPr>
              <a:t>IMC=18-24,9</a:t>
            </a:r>
          </a:p>
          <a:p>
            <a:pPr eaLnBrk="1" hangingPunct="1">
              <a:lnSpc>
                <a:spcPct val="90000"/>
              </a:lnSpc>
              <a:buFontTx/>
              <a:buNone/>
            </a:pPr>
            <a:r>
              <a:rPr lang="fr-FR" altLang="fr-FR" b="1" dirty="0" smtClean="0">
                <a:solidFill>
                  <a:schemeClr val="tx1">
                    <a:lumMod val="95000"/>
                    <a:lumOff val="5000"/>
                  </a:schemeClr>
                </a:solidFill>
                <a:latin typeface="Times New Roman" pitchFamily="18" charset="0"/>
                <a:cs typeface="Times New Roman" pitchFamily="18" charset="0"/>
              </a:rPr>
              <a:t>Baisse PA</a:t>
            </a:r>
          </a:p>
          <a:p>
            <a:pPr eaLnBrk="1" hangingPunct="1">
              <a:lnSpc>
                <a:spcPct val="90000"/>
              </a:lnSpc>
              <a:buFontTx/>
              <a:buNone/>
            </a:pPr>
            <a:r>
              <a:rPr lang="fr-FR" altLang="fr-FR" b="1" dirty="0" smtClean="0">
                <a:solidFill>
                  <a:schemeClr val="tx1">
                    <a:lumMod val="95000"/>
                    <a:lumOff val="5000"/>
                  </a:schemeClr>
                </a:solidFill>
                <a:latin typeface="Times New Roman" pitchFamily="18" charset="0"/>
                <a:cs typeface="Times New Roman" pitchFamily="18" charset="0"/>
              </a:rPr>
              <a:t>Bénéfice sur </a:t>
            </a:r>
          </a:p>
          <a:p>
            <a:pPr eaLnBrk="1" hangingPunct="1">
              <a:lnSpc>
                <a:spcPct val="90000"/>
              </a:lnSpc>
              <a:buFontTx/>
              <a:buNone/>
            </a:pPr>
            <a:r>
              <a:rPr lang="fr-FR" altLang="fr-FR" b="1" dirty="0" smtClean="0">
                <a:solidFill>
                  <a:schemeClr val="tx1">
                    <a:lumMod val="95000"/>
                    <a:lumOff val="5000"/>
                  </a:schemeClr>
                </a:solidFill>
                <a:latin typeface="Times New Roman" pitchFamily="18" charset="0"/>
                <a:cs typeface="Times New Roman" pitchFamily="18" charset="0"/>
              </a:rPr>
              <a:t>	diabète</a:t>
            </a:r>
          </a:p>
          <a:p>
            <a:pPr eaLnBrk="1" hangingPunct="1">
              <a:lnSpc>
                <a:spcPct val="90000"/>
              </a:lnSpc>
              <a:buFontTx/>
              <a:buNone/>
            </a:pPr>
            <a:r>
              <a:rPr lang="fr-FR" altLang="fr-FR" b="1" dirty="0" smtClean="0">
                <a:solidFill>
                  <a:schemeClr val="tx1">
                    <a:lumMod val="95000"/>
                    <a:lumOff val="5000"/>
                  </a:schemeClr>
                </a:solidFill>
                <a:latin typeface="Times New Roman" pitchFamily="18" charset="0"/>
                <a:cs typeface="Times New Roman" pitchFamily="18" charset="0"/>
              </a:rPr>
              <a:t>	dyslipidémie</a:t>
            </a:r>
          </a:p>
          <a:p>
            <a:pPr eaLnBrk="1" hangingPunct="1">
              <a:lnSpc>
                <a:spcPct val="90000"/>
              </a:lnSpc>
              <a:buFontTx/>
              <a:buNone/>
            </a:pPr>
            <a:r>
              <a:rPr lang="fr-FR" altLang="fr-FR" b="1" dirty="0" smtClean="0">
                <a:solidFill>
                  <a:srgbClr val="FFFF00"/>
                </a:solidFill>
                <a:latin typeface="Times New Roman" pitchFamily="18" charset="0"/>
                <a:cs typeface="Times New Roman" pitchFamily="18" charset="0"/>
              </a:rPr>
              <a:t>		</a:t>
            </a:r>
          </a:p>
          <a:p>
            <a:pPr eaLnBrk="1" hangingPunct="1">
              <a:lnSpc>
                <a:spcPct val="90000"/>
              </a:lnSpc>
              <a:buFontTx/>
              <a:buNone/>
            </a:pPr>
            <a:endParaRPr lang="fr-FR" altLang="fr-FR" b="1" dirty="0" smtClean="0">
              <a:solidFill>
                <a:srgbClr val="FFFF00"/>
              </a:solidFill>
              <a:latin typeface="Times New Roman" pitchFamily="18" charset="0"/>
              <a:cs typeface="Times New Roman" pitchFamily="18" charset="0"/>
            </a:endParaRPr>
          </a:p>
        </p:txBody>
      </p:sp>
      <p:pic>
        <p:nvPicPr>
          <p:cNvPr id="123908" name="Picture 4"/>
          <p:cNvPicPr>
            <a:picLocks noChangeAspect="1" noChangeArrowheads="1"/>
          </p:cNvPicPr>
          <p:nvPr/>
        </p:nvPicPr>
        <p:blipFill>
          <a:blip r:embed="rId2" cstate="print">
            <a:lum contrast="-6000"/>
            <a:extLst>
              <a:ext uri="{28A0092B-C50C-407E-A947-70E740481C1C}">
                <a14:useLocalDpi xmlns:a14="http://schemas.microsoft.com/office/drawing/2010/main" xmlns="" val="0"/>
              </a:ext>
            </a:extLst>
          </a:blip>
          <a:srcRect/>
          <a:stretch>
            <a:fillRect/>
          </a:stretch>
        </p:blipFill>
        <p:spPr bwMode="auto">
          <a:xfrm>
            <a:off x="3203575" y="1143000"/>
            <a:ext cx="5940425" cy="502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424824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re 1"/>
          <p:cNvSpPr>
            <a:spLocks noGrp="1"/>
          </p:cNvSpPr>
          <p:nvPr>
            <p:ph type="title"/>
          </p:nvPr>
        </p:nvSpPr>
        <p:spPr/>
        <p:txBody>
          <a:bodyPr/>
          <a:lstStyle/>
          <a:p>
            <a:pPr eaLnBrk="1" hangingPunct="1"/>
            <a:endParaRPr lang="fr-FR" altLang="fr-FR" smtClean="0"/>
          </a:p>
        </p:txBody>
      </p:sp>
      <p:sp>
        <p:nvSpPr>
          <p:cNvPr id="124931" name="Espace réservé du contenu 2"/>
          <p:cNvSpPr>
            <a:spLocks noGrp="1"/>
          </p:cNvSpPr>
          <p:nvPr>
            <p:ph idx="1"/>
          </p:nvPr>
        </p:nvSpPr>
        <p:spPr/>
        <p:txBody>
          <a:bodyPr/>
          <a:lstStyle/>
          <a:p>
            <a:pPr eaLnBrk="1" hangingPunct="1"/>
            <a:endParaRPr lang="fr-FR" altLang="fr-FR" smtClean="0"/>
          </a:p>
        </p:txBody>
      </p:sp>
      <p:pic>
        <p:nvPicPr>
          <p:cNvPr id="124932" name="Picture 4" descr="http://www.wootico.com/IMG/arton2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12875"/>
            <a:ext cx="5435600" cy="544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3" name="Picture 7" descr="cig_ashtray_wte"/>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5600" y="3644900"/>
            <a:ext cx="3708400" cy="321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4"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738" y="1412875"/>
            <a:ext cx="2643187"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35" name="Picture 2" descr="Afficher l'image en taille réelle">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00788" y="1412875"/>
            <a:ext cx="2843212" cy="309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2" name="ZoneTexte 11"/>
          <p:cNvSpPr txBox="1">
            <a:spLocks noChangeArrowheads="1"/>
          </p:cNvSpPr>
          <p:nvPr/>
        </p:nvSpPr>
        <p:spPr bwMode="auto">
          <a:xfrm>
            <a:off x="0" y="0"/>
            <a:ext cx="9144000" cy="1384300"/>
          </a:xfrm>
          <a:prstGeom prst="rect">
            <a:avLst/>
          </a:prstGeom>
          <a:solidFill>
            <a:schemeClr val="accent2"/>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fr-FR" sz="2800" dirty="0">
                <a:solidFill>
                  <a:srgbClr val="FFFF00"/>
                </a:solidFill>
              </a:rPr>
              <a:t>Le tabac aggrave l’HTA  -  Bouche les artères</a:t>
            </a:r>
          </a:p>
          <a:p>
            <a:pPr>
              <a:defRPr/>
            </a:pPr>
            <a:r>
              <a:rPr lang="fr-FR" sz="2800" dirty="0">
                <a:solidFill>
                  <a:srgbClr val="FFFF00"/>
                </a:solidFill>
              </a:rPr>
              <a:t>Rend les médicaments moins efficaces</a:t>
            </a:r>
          </a:p>
          <a:p>
            <a:pPr>
              <a:defRPr/>
            </a:pPr>
            <a:r>
              <a:rPr lang="fr-FR" sz="2800" dirty="0">
                <a:solidFill>
                  <a:srgbClr val="FFFF00"/>
                </a:solidFill>
              </a:rPr>
              <a:t>Même en quantité faible</a:t>
            </a:r>
          </a:p>
        </p:txBody>
      </p:sp>
    </p:spTree>
    <p:extLst>
      <p:ext uri="{BB962C8B-B14F-4D97-AF65-F5344CB8AC3E}">
        <p14:creationId xmlns:p14="http://schemas.microsoft.com/office/powerpoint/2010/main" xmlns="" val="13781592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57200" y="44624"/>
            <a:ext cx="8229600" cy="1139825"/>
          </a:xfrm>
        </p:spPr>
        <p:txBody>
          <a:bodyPr/>
          <a:lstStyle/>
          <a:p>
            <a:r>
              <a:rPr lang="fr-FR" b="1" dirty="0" smtClean="0">
                <a:effectLst/>
              </a:rPr>
              <a:t>Quizz</a:t>
            </a:r>
          </a:p>
        </p:txBody>
      </p:sp>
      <p:sp>
        <p:nvSpPr>
          <p:cNvPr id="3" name="Espace réservé du contenu 2"/>
          <p:cNvSpPr>
            <a:spLocks noGrp="1"/>
          </p:cNvSpPr>
          <p:nvPr>
            <p:ph idx="1"/>
          </p:nvPr>
        </p:nvSpPr>
        <p:spPr>
          <a:xfrm>
            <a:off x="71438" y="980728"/>
            <a:ext cx="9037637" cy="5643562"/>
          </a:xfrm>
        </p:spPr>
        <p:txBody>
          <a:bodyPr/>
          <a:lstStyle/>
          <a:p>
            <a:pPr>
              <a:lnSpc>
                <a:spcPct val="150000"/>
              </a:lnSpc>
              <a:buNone/>
              <a:defRPr/>
            </a:pPr>
            <a:r>
              <a:rPr lang="fr-FR" sz="2800" dirty="0" smtClean="0">
                <a:effectLst/>
              </a:rPr>
              <a:t>Un patient de 40 ans est connu hypertendu depuis 6 mois. </a:t>
            </a:r>
          </a:p>
          <a:p>
            <a:pPr>
              <a:lnSpc>
                <a:spcPct val="150000"/>
              </a:lnSpc>
              <a:buNone/>
              <a:defRPr/>
            </a:pPr>
            <a:r>
              <a:rPr lang="fr-FR" sz="2800" dirty="0" smtClean="0">
                <a:effectLst/>
              </a:rPr>
              <a:t>Son médecin traitant avait prescrit des mesures </a:t>
            </a:r>
          </a:p>
          <a:p>
            <a:pPr>
              <a:lnSpc>
                <a:spcPct val="150000"/>
              </a:lnSpc>
              <a:buNone/>
              <a:defRPr/>
            </a:pPr>
            <a:r>
              <a:rPr lang="fr-FR" sz="2800" dirty="0" smtClean="0">
                <a:effectLst/>
              </a:rPr>
              <a:t>Hygiéno-diététiques seules, bien respectées.</a:t>
            </a:r>
          </a:p>
          <a:p>
            <a:pPr>
              <a:lnSpc>
                <a:spcPct val="150000"/>
              </a:lnSpc>
              <a:buNone/>
              <a:defRPr/>
            </a:pPr>
            <a:r>
              <a:rPr lang="fr-FR" sz="2800" dirty="0" smtClean="0">
                <a:effectLst/>
              </a:rPr>
              <a:t>Le contrôle à la pharmacie (respect des conditions) </a:t>
            </a:r>
          </a:p>
          <a:p>
            <a:pPr>
              <a:lnSpc>
                <a:spcPct val="150000"/>
              </a:lnSpc>
              <a:buNone/>
              <a:defRPr/>
            </a:pPr>
            <a:r>
              <a:rPr lang="fr-FR" sz="2800" dirty="0" smtClean="0">
                <a:effectLst/>
              </a:rPr>
              <a:t>montre une TA à 150 / 95 mmHg.</a:t>
            </a:r>
          </a:p>
          <a:p>
            <a:pPr>
              <a:lnSpc>
                <a:spcPct val="150000"/>
              </a:lnSpc>
              <a:buNone/>
              <a:defRPr/>
            </a:pPr>
            <a:r>
              <a:rPr lang="fr-FR" sz="2800" dirty="0" smtClean="0">
                <a:solidFill>
                  <a:srgbClr val="002060"/>
                </a:solidFill>
                <a:effectLst/>
              </a:rPr>
              <a:t>- Y’a-t-il une indication d’une prescription médicamenteuse ?</a:t>
            </a:r>
          </a:p>
          <a:p>
            <a:pPr>
              <a:lnSpc>
                <a:spcPct val="150000"/>
              </a:lnSpc>
              <a:buNone/>
              <a:defRPr/>
            </a:pPr>
            <a:r>
              <a:rPr lang="fr-FR" sz="2800" dirty="0" smtClean="0">
                <a:solidFill>
                  <a:srgbClr val="002060"/>
                </a:solidFill>
                <a:effectLst/>
              </a:rPr>
              <a:t>- Justifier votre choix ?</a:t>
            </a:r>
            <a:endParaRPr lang="fr-FR" sz="2800" dirty="0">
              <a:solidFill>
                <a:srgbClr val="002060"/>
              </a:solidFill>
              <a:effectLst/>
            </a:endParaRPr>
          </a:p>
        </p:txBody>
      </p:sp>
    </p:spTree>
  </p:cSld>
  <p:clrMapOvr>
    <a:masterClrMapping/>
  </p:clrMapOvr>
  <p:transition>
    <p:whee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0" y="260350"/>
            <a:ext cx="9144000" cy="1431925"/>
          </a:xfrm>
          <a:solidFill>
            <a:schemeClr val="accent2"/>
          </a:solidFill>
        </p:spPr>
        <p:txBody>
          <a:bodyPr>
            <a:normAutofit/>
          </a:bodyPr>
          <a:lstStyle/>
          <a:p>
            <a:pPr eaLnBrk="1" hangingPunct="1"/>
            <a:r>
              <a:rPr lang="fr-FR" altLang="fr-FR" sz="3600" b="1" dirty="0" smtClean="0">
                <a:solidFill>
                  <a:srgbClr val="FFFF00"/>
                </a:solidFill>
              </a:rPr>
              <a:t>Réduire la consommation d’alcool</a:t>
            </a:r>
            <a:endParaRPr lang="fr-FR" altLang="fr-FR" sz="3200" b="1" dirty="0" smtClean="0">
              <a:solidFill>
                <a:srgbClr val="FFFF00"/>
              </a:solidFill>
            </a:endParaRPr>
          </a:p>
        </p:txBody>
      </p:sp>
      <p:sp>
        <p:nvSpPr>
          <p:cNvPr id="43011" name="Rectangle 3"/>
          <p:cNvSpPr>
            <a:spLocks noGrp="1" noChangeArrowheads="1"/>
          </p:cNvSpPr>
          <p:nvPr>
            <p:ph type="body" idx="4294967295"/>
          </p:nvPr>
        </p:nvSpPr>
        <p:spPr>
          <a:xfrm>
            <a:off x="328613" y="1676400"/>
            <a:ext cx="8208962" cy="4114800"/>
          </a:xfrm>
        </p:spPr>
        <p:txBody>
          <a:bodyPr/>
          <a:lstStyle/>
          <a:p>
            <a:pPr eaLnBrk="1" hangingPunct="1">
              <a:buFontTx/>
              <a:buNone/>
              <a:defRPr/>
            </a:pPr>
            <a:r>
              <a:rPr lang="fr-FR" b="1" dirty="0" smtClean="0">
                <a:solidFill>
                  <a:schemeClr val="tx1">
                    <a:lumMod val="95000"/>
                    <a:lumOff val="5000"/>
                  </a:schemeClr>
                </a:solidFill>
                <a:latin typeface="Times New Roman" pitchFamily="18" charset="0"/>
                <a:cs typeface="Times New Roman" pitchFamily="18" charset="0"/>
              </a:rPr>
              <a:t>Augmente la tension</a:t>
            </a:r>
          </a:p>
          <a:p>
            <a:pPr eaLnBrk="1" hangingPunct="1">
              <a:buFontTx/>
              <a:buNone/>
              <a:defRPr/>
            </a:pPr>
            <a:r>
              <a:rPr lang="fr-FR" b="1" dirty="0" smtClean="0">
                <a:solidFill>
                  <a:schemeClr val="tx1">
                    <a:lumMod val="95000"/>
                    <a:lumOff val="5000"/>
                  </a:schemeClr>
                </a:solidFill>
                <a:latin typeface="Times New Roman" pitchFamily="18" charset="0"/>
                <a:cs typeface="Times New Roman" pitchFamily="18" charset="0"/>
              </a:rPr>
              <a:t>Augmente le risque d’AVC</a:t>
            </a:r>
          </a:p>
          <a:p>
            <a:pPr eaLnBrk="1" hangingPunct="1">
              <a:buFontTx/>
              <a:buNone/>
              <a:defRPr/>
            </a:pPr>
            <a:r>
              <a:rPr lang="fr-FR" b="1" dirty="0" smtClean="0">
                <a:solidFill>
                  <a:schemeClr val="tx1">
                    <a:lumMod val="95000"/>
                    <a:lumOff val="5000"/>
                  </a:schemeClr>
                </a:solidFill>
                <a:latin typeface="Times New Roman" pitchFamily="18" charset="0"/>
                <a:cs typeface="Times New Roman" pitchFamily="18" charset="0"/>
              </a:rPr>
              <a:t>Rend le suivi médical plus difficile</a:t>
            </a:r>
          </a:p>
        </p:txBody>
      </p:sp>
      <p:pic>
        <p:nvPicPr>
          <p:cNvPr id="125956" name="Picture 4"/>
          <p:cNvPicPr>
            <a:picLocks noChangeAspect="1" noChangeArrowheads="1"/>
          </p:cNvPicPr>
          <p:nvPr/>
        </p:nvPicPr>
        <p:blipFill>
          <a:blip r:embed="rId2" cstate="print">
            <a:lum bright="-12000" contrast="12000"/>
            <a:extLst>
              <a:ext uri="{28A0092B-C50C-407E-A947-70E740481C1C}">
                <a14:useLocalDpi xmlns:a14="http://schemas.microsoft.com/office/drawing/2010/main" xmlns="" val="0"/>
              </a:ext>
            </a:extLst>
          </a:blip>
          <a:srcRect/>
          <a:stretch>
            <a:fillRect/>
          </a:stretch>
        </p:blipFill>
        <p:spPr bwMode="auto">
          <a:xfrm>
            <a:off x="323850" y="3716338"/>
            <a:ext cx="1751013" cy="200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57" name="Picture 5"/>
          <p:cNvPicPr>
            <a:picLocks noChangeAspect="1" noChangeArrowheads="1"/>
          </p:cNvPicPr>
          <p:nvPr/>
        </p:nvPicPr>
        <p:blipFill>
          <a:blip r:embed="rId3" cstate="print">
            <a:lum bright="-12000" contrast="24000"/>
            <a:extLst>
              <a:ext uri="{28A0092B-C50C-407E-A947-70E740481C1C}">
                <a14:useLocalDpi xmlns:a14="http://schemas.microsoft.com/office/drawing/2010/main" xmlns="" val="0"/>
              </a:ext>
            </a:extLst>
          </a:blip>
          <a:srcRect/>
          <a:stretch>
            <a:fillRect/>
          </a:stretch>
        </p:blipFill>
        <p:spPr bwMode="auto">
          <a:xfrm>
            <a:off x="3348038" y="3789363"/>
            <a:ext cx="1831975" cy="189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5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488" y="3644900"/>
            <a:ext cx="1544637" cy="199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571250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solidFill>
            <a:schemeClr val="accent2"/>
          </a:solidFill>
        </p:spPr>
        <p:txBody>
          <a:bodyPr/>
          <a:lstStyle/>
          <a:p>
            <a:pPr eaLnBrk="1" hangingPunct="1"/>
            <a:r>
              <a:rPr lang="fr-FR" altLang="fr-FR" sz="3600" b="1" dirty="0" smtClean="0">
                <a:solidFill>
                  <a:srgbClr val="FFFF00"/>
                </a:solidFill>
              </a:rPr>
              <a:t>Eviter les aliments trop gras et trop sucrés</a:t>
            </a:r>
          </a:p>
        </p:txBody>
      </p:sp>
      <p:pic>
        <p:nvPicPr>
          <p:cNvPr id="12697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0" y="1844675"/>
            <a:ext cx="3419475" cy="5013325"/>
          </a:xfrm>
        </p:spPr>
      </p:pic>
      <p:pic>
        <p:nvPicPr>
          <p:cNvPr id="126980" name="Picture 4" descr="motiv_unt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1844675"/>
            <a:ext cx="3059112" cy="501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81" name="Picture 5" descr="hamburg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8038" y="3933825"/>
            <a:ext cx="2881312"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82" name="Picture 4" descr="PH02784J"/>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48038" y="1844675"/>
            <a:ext cx="2736850"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8918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re 1"/>
          <p:cNvSpPr>
            <a:spLocks noGrp="1"/>
          </p:cNvSpPr>
          <p:nvPr>
            <p:ph type="title"/>
          </p:nvPr>
        </p:nvSpPr>
        <p:spPr>
          <a:solidFill>
            <a:schemeClr val="accent2"/>
          </a:solidFill>
        </p:spPr>
        <p:txBody>
          <a:bodyPr/>
          <a:lstStyle/>
          <a:p>
            <a:pPr eaLnBrk="1" hangingPunct="1"/>
            <a:r>
              <a:rPr lang="fr-FR" altLang="fr-FR" sz="3200" b="1" dirty="0" smtClean="0">
                <a:solidFill>
                  <a:srgbClr val="FFFF00"/>
                </a:solidFill>
              </a:rPr>
              <a:t>Manger des fruits, </a:t>
            </a:r>
            <a:br>
              <a:rPr lang="fr-FR" altLang="fr-FR" sz="3200" b="1" dirty="0" smtClean="0">
                <a:solidFill>
                  <a:srgbClr val="FFFF00"/>
                </a:solidFill>
              </a:rPr>
            </a:br>
            <a:r>
              <a:rPr lang="fr-FR" altLang="fr-FR" sz="3200" b="1" dirty="0" smtClean="0">
                <a:solidFill>
                  <a:srgbClr val="FFFF00"/>
                </a:solidFill>
              </a:rPr>
              <a:t>des légumes et du poisson</a:t>
            </a:r>
          </a:p>
        </p:txBody>
      </p:sp>
      <p:pic>
        <p:nvPicPr>
          <p:cNvPr id="128004"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4221163"/>
            <a:ext cx="4953000" cy="263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800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89138"/>
            <a:ext cx="8675688"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800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292600"/>
            <a:ext cx="4284663"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65494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619250" y="260350"/>
            <a:ext cx="7010400" cy="1295400"/>
          </a:xfrm>
          <a:solidFill>
            <a:schemeClr val="accent2"/>
          </a:solidFill>
        </p:spPr>
        <p:txBody>
          <a:bodyPr/>
          <a:lstStyle/>
          <a:p>
            <a:pPr eaLnBrk="1" hangingPunct="1"/>
            <a:r>
              <a:rPr lang="fr-FR" altLang="fr-FR" sz="3600" b="1" dirty="0" smtClean="0">
                <a:solidFill>
                  <a:srgbClr val="FFFF00"/>
                </a:solidFill>
              </a:rPr>
              <a:t>   Et puis bouger !</a:t>
            </a:r>
          </a:p>
        </p:txBody>
      </p:sp>
      <p:sp>
        <p:nvSpPr>
          <p:cNvPr id="129027" name="Rectangle 3"/>
          <p:cNvSpPr>
            <a:spLocks noGrp="1" noChangeArrowheads="1"/>
          </p:cNvSpPr>
          <p:nvPr>
            <p:ph type="body" idx="1"/>
          </p:nvPr>
        </p:nvSpPr>
        <p:spPr/>
        <p:txBody>
          <a:bodyPr/>
          <a:lstStyle/>
          <a:p>
            <a:pPr eaLnBrk="1" hangingPunct="1"/>
            <a:endParaRPr lang="fr-FR" altLang="fr-FR" smtClean="0"/>
          </a:p>
        </p:txBody>
      </p:sp>
      <p:pic>
        <p:nvPicPr>
          <p:cNvPr id="129028" name="Picture 2" descr="http://urways.files.wordpress.com/2009/05/body_build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713" y="1484313"/>
            <a:ext cx="6662737" cy="537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41" name="Rectangle 5"/>
          <p:cNvSpPr>
            <a:spLocks noChangeArrowheads="1"/>
          </p:cNvSpPr>
          <p:nvPr/>
        </p:nvSpPr>
        <p:spPr bwMode="auto">
          <a:xfrm>
            <a:off x="0" y="1484313"/>
            <a:ext cx="3348038" cy="115093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fr-FR" sz="2800" dirty="0">
                <a:solidFill>
                  <a:srgbClr val="FFFF00"/>
                </a:solidFill>
                <a:latin typeface="Times New Roman" pitchFamily="18" charset="0"/>
                <a:cs typeface="Times New Roman" pitchFamily="18" charset="0"/>
              </a:rPr>
              <a:t>Mais pas n’importe </a:t>
            </a:r>
          </a:p>
          <a:p>
            <a:pPr algn="ctr">
              <a:defRPr/>
            </a:pPr>
            <a:r>
              <a:rPr lang="fr-FR" sz="2800" dirty="0">
                <a:solidFill>
                  <a:srgbClr val="FFFF00"/>
                </a:solidFill>
                <a:latin typeface="Times New Roman" pitchFamily="18" charset="0"/>
                <a:cs typeface="Times New Roman" pitchFamily="18" charset="0"/>
              </a:rPr>
              <a:t>comment</a:t>
            </a:r>
          </a:p>
        </p:txBody>
      </p:sp>
      <p:sp>
        <p:nvSpPr>
          <p:cNvPr id="129030" name="Line 6"/>
          <p:cNvSpPr>
            <a:spLocks noChangeShapeType="1"/>
          </p:cNvSpPr>
          <p:nvPr/>
        </p:nvSpPr>
        <p:spPr bwMode="auto">
          <a:xfrm flipV="1">
            <a:off x="611188" y="1773238"/>
            <a:ext cx="7705725" cy="4608512"/>
          </a:xfrm>
          <a:prstGeom prst="line">
            <a:avLst/>
          </a:prstGeom>
          <a:noFill/>
          <a:ln w="9525">
            <a:solidFill>
              <a:srgbClr val="990000"/>
            </a:solidFill>
            <a:round/>
            <a:headEnd/>
            <a:tailEnd/>
          </a:ln>
          <a:effectLst>
            <a:prstShdw prst="shdw17" dist="17961" dir="2700000">
              <a:srgbClr val="5C0000"/>
            </a:prstShdw>
          </a:effectLst>
          <a:extLst>
            <a:ext uri="{909E8E84-426E-40dd-AFC4-6F175D3DCCD1}">
              <a14:hiddenFill xmlns:a14="http://schemas.microsoft.com/office/drawing/2010/main" xmlns="">
                <a:noFill/>
              </a14:hiddenFill>
            </a:ext>
          </a:extLst>
        </p:spPr>
        <p:txBody>
          <a:bodyPr/>
          <a:lstStyle/>
          <a:p>
            <a:endParaRPr lang="fr-FR"/>
          </a:p>
        </p:txBody>
      </p:sp>
      <p:sp>
        <p:nvSpPr>
          <p:cNvPr id="129031" name="Line 7"/>
          <p:cNvSpPr>
            <a:spLocks noChangeShapeType="1"/>
          </p:cNvSpPr>
          <p:nvPr/>
        </p:nvSpPr>
        <p:spPr bwMode="auto">
          <a:xfrm>
            <a:off x="2339975" y="2420938"/>
            <a:ext cx="5832475" cy="4176712"/>
          </a:xfrm>
          <a:prstGeom prst="line">
            <a:avLst/>
          </a:prstGeom>
          <a:noFill/>
          <a:ln w="9525">
            <a:solidFill>
              <a:srgbClr val="990000"/>
            </a:solidFill>
            <a:round/>
            <a:headEnd/>
            <a:tailEnd/>
          </a:ln>
          <a:effectLst>
            <a:prstShdw prst="shdw17" dist="17961" dir="2700000">
              <a:srgbClr val="5C0000"/>
            </a:prstShdw>
          </a:effectLst>
          <a:extLst>
            <a:ext uri="{909E8E84-426E-40dd-AFC4-6F175D3DCCD1}">
              <a14:hiddenFill xmlns:a14="http://schemas.microsoft.com/office/drawing/2010/main" xmlns="">
                <a:noFill/>
              </a14:hiddenFill>
            </a:ext>
          </a:extLst>
        </p:spPr>
        <p:txBody>
          <a:bodyPr/>
          <a:lstStyle/>
          <a:p>
            <a:endParaRPr lang="fr-FR"/>
          </a:p>
        </p:txBody>
      </p:sp>
    </p:spTree>
    <p:extLst>
      <p:ext uri="{BB962C8B-B14F-4D97-AF65-F5344CB8AC3E}">
        <p14:creationId xmlns:p14="http://schemas.microsoft.com/office/powerpoint/2010/main" xmlns="" val="17212328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re 1"/>
          <p:cNvSpPr>
            <a:spLocks noGrp="1"/>
          </p:cNvSpPr>
          <p:nvPr>
            <p:ph type="title"/>
          </p:nvPr>
        </p:nvSpPr>
        <p:spPr/>
        <p:txBody>
          <a:bodyPr/>
          <a:lstStyle/>
          <a:p>
            <a:pPr eaLnBrk="1" hangingPunct="1"/>
            <a:endParaRPr lang="fr-FR" altLang="fr-FR" smtClean="0"/>
          </a:p>
        </p:txBody>
      </p:sp>
      <p:pic>
        <p:nvPicPr>
          <p:cNvPr id="130051" name="Picture 2" descr="http://graphics8.nytimes.com/images/2008/08/11/us/politics/10obama-hawai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076825"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2" name="Picture 6" descr="http://www.routard.com/images_contenu/communaute/photos/publi/032/pt311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429000"/>
            <a:ext cx="3132138"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3" name="Picture 4" descr="http://img.over-blog.com/300x224/3/05/39/33/Photos/binta-z.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6588125" y="3429000"/>
            <a:ext cx="2555875" cy="2736850"/>
          </a:xfrm>
          <a:noFill/>
        </p:spPr>
      </p:pic>
      <p:sp>
        <p:nvSpPr>
          <p:cNvPr id="130054" name="ZoneTexte 8"/>
          <p:cNvSpPr txBox="1">
            <a:spLocks noChangeArrowheads="1"/>
          </p:cNvSpPr>
          <p:nvPr/>
        </p:nvSpPr>
        <p:spPr bwMode="auto">
          <a:xfrm>
            <a:off x="0" y="6257925"/>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300" b="1">
                <a:solidFill>
                  <a:schemeClr val="tx1"/>
                </a:solidFill>
                <a:latin typeface="Arial" charset="0"/>
              </a:defRPr>
            </a:lvl1pPr>
            <a:lvl2pPr marL="742950" indent="-285750" eaLnBrk="0" hangingPunct="0">
              <a:defRPr sz="3300" b="1">
                <a:solidFill>
                  <a:schemeClr val="tx1"/>
                </a:solidFill>
                <a:latin typeface="Arial" charset="0"/>
              </a:defRPr>
            </a:lvl2pPr>
            <a:lvl3pPr marL="1143000" indent="-228600" eaLnBrk="0" hangingPunct="0">
              <a:defRPr sz="3300" b="1">
                <a:solidFill>
                  <a:schemeClr val="tx1"/>
                </a:solidFill>
                <a:latin typeface="Arial" charset="0"/>
              </a:defRPr>
            </a:lvl3pPr>
            <a:lvl4pPr marL="1600200" indent="-228600" eaLnBrk="0" hangingPunct="0">
              <a:defRPr sz="3300" b="1">
                <a:solidFill>
                  <a:schemeClr val="tx1"/>
                </a:solidFill>
                <a:latin typeface="Arial" charset="0"/>
              </a:defRPr>
            </a:lvl4pPr>
            <a:lvl5pPr marL="2057400" indent="-228600" eaLnBrk="0" hangingPunct="0">
              <a:defRPr sz="3300" b="1">
                <a:solidFill>
                  <a:schemeClr val="tx1"/>
                </a:solidFill>
                <a:latin typeface="Arial" charset="0"/>
              </a:defRPr>
            </a:lvl5pPr>
            <a:lvl6pPr marL="2514600" indent="-228600" eaLnBrk="0" fontAlgn="base" hangingPunct="0">
              <a:spcBef>
                <a:spcPct val="0"/>
              </a:spcBef>
              <a:spcAft>
                <a:spcPct val="0"/>
              </a:spcAft>
              <a:defRPr sz="3300" b="1">
                <a:solidFill>
                  <a:schemeClr val="tx1"/>
                </a:solidFill>
                <a:latin typeface="Arial" charset="0"/>
              </a:defRPr>
            </a:lvl6pPr>
            <a:lvl7pPr marL="2971800" indent="-228600" eaLnBrk="0" fontAlgn="base" hangingPunct="0">
              <a:spcBef>
                <a:spcPct val="0"/>
              </a:spcBef>
              <a:spcAft>
                <a:spcPct val="0"/>
              </a:spcAft>
              <a:defRPr sz="3300" b="1">
                <a:solidFill>
                  <a:schemeClr val="tx1"/>
                </a:solidFill>
                <a:latin typeface="Arial" charset="0"/>
              </a:defRPr>
            </a:lvl7pPr>
            <a:lvl8pPr marL="3429000" indent="-228600" eaLnBrk="0" fontAlgn="base" hangingPunct="0">
              <a:spcBef>
                <a:spcPct val="0"/>
              </a:spcBef>
              <a:spcAft>
                <a:spcPct val="0"/>
              </a:spcAft>
              <a:defRPr sz="3300" b="1">
                <a:solidFill>
                  <a:schemeClr val="tx1"/>
                </a:solidFill>
                <a:latin typeface="Arial" charset="0"/>
              </a:defRPr>
            </a:lvl8pPr>
            <a:lvl9pPr marL="3886200" indent="-228600" eaLnBrk="0" fontAlgn="base" hangingPunct="0">
              <a:spcBef>
                <a:spcPct val="0"/>
              </a:spcBef>
              <a:spcAft>
                <a:spcPct val="0"/>
              </a:spcAft>
              <a:defRPr sz="3300" b="1">
                <a:solidFill>
                  <a:schemeClr val="tx1"/>
                </a:solidFill>
                <a:latin typeface="Arial" charset="0"/>
              </a:defRPr>
            </a:lvl9pPr>
          </a:lstStyle>
          <a:p>
            <a:pPr eaLnBrk="1" hangingPunct="1"/>
            <a:r>
              <a:rPr lang="fr-FR" altLang="fr-FR" sz="2800"/>
              <a:t>Au moins 45min/ jour et au moins 3 à 4 fois /semaine</a:t>
            </a:r>
          </a:p>
        </p:txBody>
      </p:sp>
      <p:pic>
        <p:nvPicPr>
          <p:cNvPr id="13005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32138" y="3429000"/>
            <a:ext cx="3455987" cy="272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056" name="Picture 10" descr="http://t1.gstatic.com/images?q=tbn:ANd9GcS5zoXxcznf3qR0RG0Spy7wmh75I5sQLLQX-s1698aTpQYH3ttJO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72063" y="0"/>
            <a:ext cx="4071937"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559669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19250" y="260350"/>
            <a:ext cx="7010400" cy="1295400"/>
          </a:xfrm>
          <a:solidFill>
            <a:schemeClr val="accent2"/>
          </a:solidFill>
        </p:spPr>
        <p:txBody>
          <a:bodyPr/>
          <a:lstStyle/>
          <a:p>
            <a:pPr eaLnBrk="1" hangingPunct="1">
              <a:defRPr/>
            </a:pPr>
            <a:r>
              <a:rPr lang="fr-FR" sz="3600" b="1" dirty="0" smtClean="0">
                <a:solidFill>
                  <a:schemeClr val="accent3">
                    <a:lumMod val="20000"/>
                    <a:lumOff val="80000"/>
                  </a:schemeClr>
                </a:solidFill>
              </a:rPr>
              <a:t>   </a:t>
            </a:r>
            <a:r>
              <a:rPr lang="fr-FR" sz="3600" b="1" dirty="0" smtClean="0">
                <a:solidFill>
                  <a:srgbClr val="FFFF00"/>
                </a:solidFill>
              </a:rPr>
              <a:t>Lutter contre le stress</a:t>
            </a:r>
          </a:p>
        </p:txBody>
      </p:sp>
      <p:sp>
        <p:nvSpPr>
          <p:cNvPr id="131075" name="Rectangle 3"/>
          <p:cNvSpPr>
            <a:spLocks noGrp="1" noChangeArrowheads="1"/>
          </p:cNvSpPr>
          <p:nvPr>
            <p:ph type="body" idx="1"/>
          </p:nvPr>
        </p:nvSpPr>
        <p:spPr/>
        <p:txBody>
          <a:bodyPr/>
          <a:lstStyle/>
          <a:p>
            <a:pPr eaLnBrk="1" hangingPunct="1"/>
            <a:endParaRPr lang="fr-FR" altLang="fr-FR" smtClean="0"/>
          </a:p>
        </p:txBody>
      </p:sp>
      <p:pic>
        <p:nvPicPr>
          <p:cNvPr id="13107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66875"/>
            <a:ext cx="9144000" cy="519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92549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67544" y="333375"/>
            <a:ext cx="8235131" cy="791369"/>
          </a:xfrm>
          <a:solidFill>
            <a:schemeClr val="accent2"/>
          </a:solidFill>
        </p:spPr>
        <p:txBody>
          <a:bodyPr/>
          <a:lstStyle/>
          <a:p>
            <a:pPr eaLnBrk="1" hangingPunct="1"/>
            <a:r>
              <a:rPr lang="fr-FR" altLang="fr-FR" sz="2800" b="1" dirty="0" smtClean="0">
                <a:solidFill>
                  <a:srgbClr val="FFFF00"/>
                </a:solidFill>
                <a:latin typeface="Times New Roman" pitchFamily="18" charset="0"/>
                <a:cs typeface="Times New Roman" pitchFamily="18" charset="0"/>
              </a:rPr>
              <a:t>Ne pas oublier les médicaments</a:t>
            </a:r>
          </a:p>
        </p:txBody>
      </p:sp>
      <p:pic>
        <p:nvPicPr>
          <p:cNvPr id="133123" name="Picture 5" descr="HM00170_"/>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971550" y="1773238"/>
            <a:ext cx="2663825" cy="2030412"/>
          </a:xfrm>
          <a:noFill/>
        </p:spPr>
      </p:pic>
      <p:sp>
        <p:nvSpPr>
          <p:cNvPr id="120837" name="Rectangle 5"/>
          <p:cNvSpPr>
            <a:spLocks noChangeArrowheads="1"/>
          </p:cNvSpPr>
          <p:nvPr/>
        </p:nvSpPr>
        <p:spPr bwMode="auto">
          <a:xfrm>
            <a:off x="0" y="4652963"/>
            <a:ext cx="4787900" cy="2205037"/>
          </a:xfrm>
          <a:prstGeom prst="rect">
            <a:avLst/>
          </a:prstGeom>
          <a:solidFill>
            <a:schemeClr val="accent2">
              <a:lumMod val="10000"/>
            </a:schemeClr>
          </a:soli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fr-FR" sz="2800" dirty="0">
                <a:solidFill>
                  <a:srgbClr val="FFFF00"/>
                </a:solidFill>
                <a:latin typeface="Times New Roman" pitchFamily="18" charset="0"/>
                <a:cs typeface="Times New Roman" pitchFamily="18" charset="0"/>
              </a:rPr>
              <a:t>A prendre à vie </a:t>
            </a:r>
          </a:p>
          <a:p>
            <a:pPr algn="ctr">
              <a:defRPr/>
            </a:pPr>
            <a:r>
              <a:rPr lang="fr-FR" sz="2800" dirty="0">
                <a:solidFill>
                  <a:srgbClr val="FFFF00"/>
                </a:solidFill>
                <a:latin typeface="Times New Roman" pitchFamily="18" charset="0"/>
                <a:cs typeface="Times New Roman" pitchFamily="18" charset="0"/>
              </a:rPr>
              <a:t>Tous les jours</a:t>
            </a:r>
          </a:p>
          <a:p>
            <a:pPr algn="ctr">
              <a:defRPr/>
            </a:pPr>
            <a:r>
              <a:rPr lang="fr-FR" sz="2800" dirty="0">
                <a:solidFill>
                  <a:srgbClr val="FFFF00"/>
                </a:solidFill>
                <a:latin typeface="Times New Roman" pitchFamily="18" charset="0"/>
                <a:cs typeface="Times New Roman" pitchFamily="18" charset="0"/>
              </a:rPr>
              <a:t>Sous surveillance médicale</a:t>
            </a:r>
          </a:p>
        </p:txBody>
      </p:sp>
      <p:pic>
        <p:nvPicPr>
          <p:cNvPr id="13312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5600" y="1341438"/>
            <a:ext cx="3708400"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9" name="Oval 7"/>
          <p:cNvSpPr>
            <a:spLocks noChangeArrowheads="1"/>
          </p:cNvSpPr>
          <p:nvPr/>
        </p:nvSpPr>
        <p:spPr bwMode="auto">
          <a:xfrm>
            <a:off x="6732588" y="4365625"/>
            <a:ext cx="1655762" cy="1296988"/>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fr-FR" sz="9600" dirty="0">
                <a:solidFill>
                  <a:srgbClr val="990000"/>
                </a:solidFill>
              </a:rPr>
              <a:t>?</a:t>
            </a:r>
          </a:p>
        </p:txBody>
      </p:sp>
      <p:sp>
        <p:nvSpPr>
          <p:cNvPr id="120840" name="Oval 8"/>
          <p:cNvSpPr>
            <a:spLocks noChangeArrowheads="1"/>
          </p:cNvSpPr>
          <p:nvPr/>
        </p:nvSpPr>
        <p:spPr bwMode="auto">
          <a:xfrm>
            <a:off x="4859338" y="5516563"/>
            <a:ext cx="4284662" cy="134143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fr-FR" sz="2800" dirty="0">
                <a:solidFill>
                  <a:srgbClr val="FFFF00"/>
                </a:solidFill>
                <a:latin typeface="Times New Roman" pitchFamily="18" charset="0"/>
                <a:cs typeface="Times New Roman" pitchFamily="18" charset="0"/>
              </a:rPr>
              <a:t>La guérison miraculeuse </a:t>
            </a:r>
          </a:p>
          <a:p>
            <a:pPr algn="ctr">
              <a:defRPr/>
            </a:pPr>
            <a:r>
              <a:rPr lang="fr-FR" sz="2800" dirty="0">
                <a:solidFill>
                  <a:srgbClr val="FFFF00"/>
                </a:solidFill>
                <a:latin typeface="Times New Roman" pitchFamily="18" charset="0"/>
                <a:cs typeface="Times New Roman" pitchFamily="18" charset="0"/>
              </a:rPr>
              <a:t>n’existe pas</a:t>
            </a:r>
          </a:p>
        </p:txBody>
      </p:sp>
    </p:spTree>
    <p:extLst>
      <p:ext uri="{BB962C8B-B14F-4D97-AF65-F5344CB8AC3E}">
        <p14:creationId xmlns:p14="http://schemas.microsoft.com/office/powerpoint/2010/main" xmlns="" val="27871824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71800" y="692150"/>
            <a:ext cx="6064250" cy="1152525"/>
          </a:xfrm>
          <a:solidFill>
            <a:schemeClr val="bg1">
              <a:lumMod val="50000"/>
            </a:schemeClr>
          </a:solidFill>
          <a:ln>
            <a:solidFill>
              <a:srgbClr val="92D050"/>
            </a:solidFill>
          </a:ln>
        </p:spPr>
        <p:txBody>
          <a:bodyPr>
            <a:normAutofit/>
          </a:bodyPr>
          <a:lstStyle/>
          <a:p>
            <a:pPr>
              <a:defRPr/>
            </a:pPr>
            <a:r>
              <a:rPr lang="fr-FR" sz="2600" b="1" dirty="0" smtClean="0">
                <a:solidFill>
                  <a:srgbClr val="FFFF00"/>
                </a:solidFill>
                <a:latin typeface="Times New Roman" panose="02020603050405020304" pitchFamily="18" charset="0"/>
                <a:cs typeface="Times New Roman" panose="02020603050405020304" pitchFamily="18" charset="0"/>
              </a:rPr>
              <a:t>Comment et quand débuter le traitement</a:t>
            </a:r>
            <a:endParaRPr lang="fr-FR" sz="2600" b="1" dirty="0">
              <a:solidFill>
                <a:srgbClr val="FFFF00"/>
              </a:solidFill>
              <a:latin typeface="Times New Roman" panose="02020603050405020304" pitchFamily="18" charset="0"/>
              <a:cs typeface="Times New Roman" panose="02020603050405020304" pitchFamily="18" charset="0"/>
            </a:endParaRPr>
          </a:p>
        </p:txBody>
      </p:sp>
      <p:sp>
        <p:nvSpPr>
          <p:cNvPr id="7" name="Oval 6"/>
          <p:cNvSpPr/>
          <p:nvPr/>
        </p:nvSpPr>
        <p:spPr>
          <a:xfrm>
            <a:off x="0" y="692696"/>
            <a:ext cx="2857488" cy="1152128"/>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r>
              <a:rPr lang="fr-FR" sz="2800" dirty="0" smtClean="0">
                <a:ln w="1905"/>
                <a:solidFill>
                  <a:srgbClr val="FF0000"/>
                </a:solidFill>
                <a:effectLst>
                  <a:innerShdw blurRad="69850" dist="43180" dir="5400000">
                    <a:srgbClr val="000000">
                      <a:alpha val="65000"/>
                    </a:srgbClr>
                  </a:innerShdw>
                </a:effectLst>
              </a:rPr>
              <a:t>En résumé</a:t>
            </a:r>
            <a:r>
              <a:rPr lang="fr-FR" sz="2800" dirty="0" smtClean="0">
                <a:ln w="1905"/>
                <a:solidFill>
                  <a:srgbClr val="00B050"/>
                </a:solidFill>
                <a:effectLst>
                  <a:innerShdw blurRad="69850" dist="43180" dir="5400000">
                    <a:srgbClr val="000000">
                      <a:alpha val="65000"/>
                    </a:srgbClr>
                  </a:innerShdw>
                </a:effectLst>
              </a:rPr>
              <a:t> </a:t>
            </a:r>
            <a:endParaRPr lang="fr-FR" sz="2800" dirty="0">
              <a:ln w="1905"/>
              <a:solidFill>
                <a:srgbClr val="00B050"/>
              </a:solidFill>
              <a:effectLst>
                <a:innerShdw blurRad="69850" dist="43180" dir="5400000">
                  <a:srgbClr val="000000">
                    <a:alpha val="65000"/>
                  </a:srgbClr>
                </a:innerShdw>
              </a:effectLst>
            </a:endParaRPr>
          </a:p>
        </p:txBody>
      </p:sp>
      <p:sp>
        <p:nvSpPr>
          <p:cNvPr id="6" name="Rectangle 3"/>
          <p:cNvSpPr txBox="1">
            <a:spLocks noChangeArrowheads="1"/>
          </p:cNvSpPr>
          <p:nvPr/>
        </p:nvSpPr>
        <p:spPr bwMode="auto">
          <a:xfrm>
            <a:off x="0" y="1989138"/>
            <a:ext cx="9126538" cy="4868862"/>
          </a:xfrm>
          <a:prstGeom prst="rect">
            <a:avLst/>
          </a:prstGeom>
          <a:solidFill>
            <a:schemeClr val="bg1"/>
          </a:solidFill>
          <a:ln>
            <a:noFill/>
          </a:ln>
        </p:spPr>
        <p:txBody>
          <a:bodyPr>
            <a:normAutofit/>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a:lstStyle>
          <a:p>
            <a:pPr eaLnBrk="1" hangingPunct="1">
              <a:lnSpc>
                <a:spcPct val="90000"/>
              </a:lnSpc>
              <a:defRPr/>
            </a:pPr>
            <a:r>
              <a:rPr lang="fr-FR" sz="2400" kern="0" dirty="0" smtClean="0">
                <a:solidFill>
                  <a:srgbClr val="FF0000"/>
                </a:solidFill>
                <a:latin typeface="Times New Roman" panose="02020603050405020304" pitchFamily="18" charset="0"/>
                <a:cs typeface="Times New Roman" panose="02020603050405020304" pitchFamily="18" charset="0"/>
              </a:rPr>
              <a:t>HTA de grade 3 ou risque cardio-vasculaire élevé </a:t>
            </a:r>
            <a:r>
              <a:rPr lang="fr-FR" sz="2400" kern="0" dirty="0" smtClean="0">
                <a:latin typeface="Times New Roman" panose="02020603050405020304" pitchFamily="18" charset="0"/>
                <a:cs typeface="Times New Roman" panose="02020603050405020304" pitchFamily="18" charset="0"/>
              </a:rPr>
              <a:t>: mesures hygiéno-diététiques et traitement médicamenteux sans délai</a:t>
            </a:r>
          </a:p>
          <a:p>
            <a:pPr eaLnBrk="1" hangingPunct="1">
              <a:lnSpc>
                <a:spcPct val="90000"/>
              </a:lnSpc>
              <a:defRPr/>
            </a:pPr>
            <a:endParaRPr lang="fr-FR" sz="2400" kern="0" dirty="0" smtClean="0">
              <a:latin typeface="Times New Roman" panose="02020603050405020304" pitchFamily="18" charset="0"/>
              <a:cs typeface="Times New Roman" panose="02020603050405020304" pitchFamily="18" charset="0"/>
            </a:endParaRPr>
          </a:p>
          <a:p>
            <a:pPr eaLnBrk="1" hangingPunct="1">
              <a:lnSpc>
                <a:spcPct val="90000"/>
              </a:lnSpc>
              <a:defRPr/>
            </a:pPr>
            <a:r>
              <a:rPr lang="fr-FR" sz="2400" kern="0" dirty="0" smtClean="0">
                <a:solidFill>
                  <a:srgbClr val="FF9900"/>
                </a:solidFill>
                <a:latin typeface="Times New Roman" panose="02020603050405020304" pitchFamily="18" charset="0"/>
                <a:cs typeface="Times New Roman" panose="02020603050405020304" pitchFamily="18" charset="0"/>
              </a:rPr>
              <a:t>HTA avec risque cardio-vasculaire modéré </a:t>
            </a:r>
            <a:r>
              <a:rPr lang="fr-FR" sz="2400" kern="0" dirty="0" smtClean="0">
                <a:latin typeface="Times New Roman" panose="02020603050405020304" pitchFamily="18" charset="0"/>
                <a:cs typeface="Times New Roman" panose="02020603050405020304" pitchFamily="18" charset="0"/>
              </a:rPr>
              <a:t>: traitement médicamenteux envisagé au bout de quelques semaines</a:t>
            </a:r>
          </a:p>
          <a:p>
            <a:pPr eaLnBrk="1" hangingPunct="1">
              <a:lnSpc>
                <a:spcPct val="90000"/>
              </a:lnSpc>
              <a:defRPr/>
            </a:pPr>
            <a:endParaRPr lang="fr-FR" sz="2400" kern="0" dirty="0" smtClean="0">
              <a:latin typeface="Times New Roman" panose="02020603050405020304" pitchFamily="18" charset="0"/>
              <a:cs typeface="Times New Roman" panose="02020603050405020304" pitchFamily="18" charset="0"/>
            </a:endParaRPr>
          </a:p>
          <a:p>
            <a:pPr>
              <a:lnSpc>
                <a:spcPct val="90000"/>
              </a:lnSpc>
              <a:defRPr/>
            </a:pPr>
            <a:r>
              <a:rPr lang="fr-FR" sz="2400" kern="0" dirty="0" smtClean="0">
                <a:solidFill>
                  <a:srgbClr val="00B050"/>
                </a:solidFill>
                <a:latin typeface="Times New Roman" panose="02020603050405020304" pitchFamily="18" charset="0"/>
                <a:cs typeface="Times New Roman" panose="02020603050405020304" pitchFamily="18" charset="0"/>
              </a:rPr>
              <a:t>HTA de grade 1 sans autre facteur de risque </a:t>
            </a:r>
            <a:r>
              <a:rPr lang="fr-FR" sz="2400" kern="0" dirty="0" smtClean="0">
                <a:latin typeface="Times New Roman" panose="02020603050405020304" pitchFamily="18" charset="0"/>
                <a:cs typeface="Times New Roman" panose="02020603050405020304" pitchFamily="18" charset="0"/>
              </a:rPr>
              <a:t>: traitement médicamenteux envisagé au bout de quelques mois… </a:t>
            </a:r>
            <a:r>
              <a:rPr lang="fr-FR" sz="2400" kern="0" dirty="0" smtClean="0">
                <a:solidFill>
                  <a:srgbClr val="00B050"/>
                </a:solidFill>
                <a:latin typeface="Times New Roman" panose="02020603050405020304" pitchFamily="18" charset="0"/>
                <a:cs typeface="Times New Roman" panose="02020603050405020304" pitchFamily="18" charset="0"/>
              </a:rPr>
              <a:t>mais ne pas attendre l’atteinte des organes cibles</a:t>
            </a:r>
          </a:p>
          <a:p>
            <a:pPr marL="0" indent="0">
              <a:lnSpc>
                <a:spcPct val="90000"/>
              </a:lnSpc>
              <a:buFont typeface="Wingdings" pitchFamily="2" charset="2"/>
              <a:buNone/>
              <a:defRPr/>
            </a:pPr>
            <a:endParaRPr lang="fr-FR" sz="2400" kern="0" dirty="0" smtClean="0">
              <a:solidFill>
                <a:srgbClr val="00B050"/>
              </a:solidFill>
              <a:latin typeface="Times New Roman" panose="02020603050405020304" pitchFamily="18" charset="0"/>
              <a:cs typeface="Times New Roman" panose="02020603050405020304" pitchFamily="18" charset="0"/>
            </a:endParaRPr>
          </a:p>
          <a:p>
            <a:pPr>
              <a:lnSpc>
                <a:spcPct val="90000"/>
              </a:lnSpc>
              <a:defRPr/>
            </a:pPr>
            <a:r>
              <a:rPr lang="fr-FR" sz="2400" kern="0" dirty="0">
                <a:solidFill>
                  <a:srgbClr val="00B0F0"/>
                </a:solidFill>
                <a:latin typeface="Times New Roman" panose="02020603050405020304" pitchFamily="18" charset="0"/>
                <a:cs typeface="Times New Roman" panose="02020603050405020304" pitchFamily="18" charset="0"/>
              </a:rPr>
              <a:t> </a:t>
            </a:r>
            <a:r>
              <a:rPr lang="fr-FR" sz="2400" kern="0" dirty="0" smtClean="0">
                <a:solidFill>
                  <a:srgbClr val="00B0F0"/>
                </a:solidFill>
                <a:latin typeface="Times New Roman" panose="02020603050405020304" pitchFamily="18" charset="0"/>
                <a:cs typeface="Times New Roman" panose="02020603050405020304" pitchFamily="18" charset="0"/>
              </a:rPr>
              <a:t>traiter les autres facteurs de risque </a:t>
            </a:r>
            <a:r>
              <a:rPr lang="fr-FR" sz="2400" kern="0" dirty="0" smtClean="0">
                <a:solidFill>
                  <a:srgbClr val="00B050"/>
                </a:solidFill>
                <a:latin typeface="Times New Roman" panose="02020603050405020304" pitchFamily="18" charset="0"/>
                <a:cs typeface="Times New Roman" panose="02020603050405020304" pitchFamily="18" charset="0"/>
              </a:rPr>
              <a:t>(</a:t>
            </a:r>
            <a:r>
              <a:rPr lang="fr-FR" sz="2400" kern="0" dirty="0" smtClean="0">
                <a:solidFill>
                  <a:srgbClr val="FF0000"/>
                </a:solidFill>
                <a:latin typeface="Times New Roman" panose="02020603050405020304" pitchFamily="18" charset="0"/>
                <a:cs typeface="Times New Roman" panose="02020603050405020304" pitchFamily="18" charset="0"/>
              </a:rPr>
              <a:t>dyslipidémie , diabète </a:t>
            </a:r>
            <a:r>
              <a:rPr lang="fr-FR" sz="2400" kern="0" dirty="0" smtClean="0">
                <a:solidFill>
                  <a:srgbClr val="00B050"/>
                </a:solidFill>
                <a:latin typeface="Times New Roman" panose="02020603050405020304" pitchFamily="18" charset="0"/>
                <a:cs typeface="Times New Roman" panose="02020603050405020304" pitchFamily="18" charset="0"/>
              </a:rPr>
              <a:t>etc…)</a:t>
            </a:r>
          </a:p>
          <a:p>
            <a:pPr eaLnBrk="1" hangingPunct="1">
              <a:lnSpc>
                <a:spcPct val="90000"/>
              </a:lnSpc>
              <a:defRPr/>
            </a:pPr>
            <a:endParaRPr lang="fr-FR" kern="0" dirty="0" smtClean="0"/>
          </a:p>
        </p:txBody>
      </p:sp>
    </p:spTree>
    <p:extLst>
      <p:ext uri="{BB962C8B-B14F-4D97-AF65-F5344CB8AC3E}">
        <p14:creationId xmlns:p14="http://schemas.microsoft.com/office/powerpoint/2010/main" xmlns="" val="3913754647"/>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85786" y="3026631"/>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pic>
        <p:nvPicPr>
          <p:cNvPr id="385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35949"/>
            <a:ext cx="2411760" cy="2266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5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063"/>
            <a:ext cx="4048125" cy="23858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29253000"/>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578858"/>
            <a:ext cx="4755996"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fr-FR" sz="3000" b="1" dirty="0" smtClean="0">
                <a:latin typeface="Times New Roman" pitchFamily="18" charset="0"/>
                <a:cs typeface="Times New Roman" pitchFamily="18" charset="0"/>
              </a:rPr>
              <a:t>Agent de santé de proximité</a:t>
            </a:r>
            <a:endParaRPr lang="fr-FR" sz="3000" b="1" dirty="0">
              <a:latin typeface="Times New Roman" pitchFamily="18" charset="0"/>
              <a:cs typeface="Times New Roman" pitchFamily="18" charset="0"/>
            </a:endParaRPr>
          </a:p>
        </p:txBody>
      </p:sp>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3" name="Rectangle 2"/>
          <p:cNvSpPr/>
          <p:nvPr/>
        </p:nvSpPr>
        <p:spPr>
          <a:xfrm>
            <a:off x="86277" y="2708920"/>
            <a:ext cx="5565843" cy="35548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pPr>
            <a:r>
              <a:rPr lang="fr-FR" sz="3000" dirty="0">
                <a:latin typeface="Times New Roman" panose="02020603050405020304" pitchFamily="18" charset="0"/>
                <a:cs typeface="Times New Roman" panose="02020603050405020304" pitchFamily="18" charset="0"/>
              </a:rPr>
              <a:t>Chaque rencontre avec le patient </a:t>
            </a:r>
            <a:r>
              <a:rPr lang="fr-FR" sz="3000" dirty="0" smtClean="0">
                <a:latin typeface="Times New Roman" panose="02020603050405020304" pitchFamily="18" charset="0"/>
                <a:cs typeface="Times New Roman" panose="02020603050405020304" pitchFamily="18" charset="0"/>
              </a:rPr>
              <a:t>offre l’occasion d’améliorer </a:t>
            </a:r>
            <a:r>
              <a:rPr lang="fr-FR" sz="3000" dirty="0">
                <a:latin typeface="Times New Roman" panose="02020603050405020304" pitchFamily="18" charset="0"/>
                <a:cs typeface="Times New Roman" panose="02020603050405020304" pitchFamily="18" charset="0"/>
              </a:rPr>
              <a:t>la prise </a:t>
            </a:r>
            <a:r>
              <a:rPr lang="fr-FR" sz="3000" dirty="0" smtClean="0">
                <a:latin typeface="Times New Roman" panose="02020603050405020304" pitchFamily="18" charset="0"/>
                <a:cs typeface="Times New Roman" panose="02020603050405020304" pitchFamily="18" charset="0"/>
              </a:rPr>
              <a:t>en charge </a:t>
            </a:r>
            <a:r>
              <a:rPr lang="fr-FR" sz="3000" dirty="0">
                <a:latin typeface="Times New Roman" panose="02020603050405020304" pitchFamily="18" charset="0"/>
                <a:cs typeface="Times New Roman" panose="02020603050405020304" pitchFamily="18" charset="0"/>
              </a:rPr>
              <a:t>de l’hypertendu, ou </a:t>
            </a:r>
            <a:r>
              <a:rPr lang="fr-FR" sz="3000" dirty="0" smtClean="0">
                <a:latin typeface="Times New Roman" panose="02020603050405020304" pitchFamily="18" charset="0"/>
                <a:cs typeface="Times New Roman" panose="02020603050405020304" pitchFamily="18" charset="0"/>
              </a:rPr>
              <a:t>au moins de </a:t>
            </a:r>
            <a:r>
              <a:rPr lang="fr-FR" sz="3000" dirty="0">
                <a:latin typeface="Times New Roman" panose="02020603050405020304" pitchFamily="18" charset="0"/>
                <a:cs typeface="Times New Roman" panose="02020603050405020304" pitchFamily="18" charset="0"/>
              </a:rPr>
              <a:t>vérifier « que tout se </a:t>
            </a:r>
            <a:r>
              <a:rPr lang="fr-FR" sz="3000" dirty="0" smtClean="0">
                <a:latin typeface="Times New Roman" panose="02020603050405020304" pitchFamily="18" charset="0"/>
                <a:cs typeface="Times New Roman" panose="02020603050405020304" pitchFamily="18" charset="0"/>
              </a:rPr>
              <a:t>passe bien </a:t>
            </a:r>
            <a:r>
              <a:rPr lang="fr-FR" sz="3000" dirty="0">
                <a:latin typeface="Times New Roman" panose="02020603050405020304" pitchFamily="18" charset="0"/>
                <a:cs typeface="Times New Roman" panose="02020603050405020304" pitchFamily="18" charset="0"/>
              </a:rPr>
              <a:t>». </a:t>
            </a:r>
          </a:p>
        </p:txBody>
      </p:sp>
      <p:pic>
        <p:nvPicPr>
          <p:cNvPr id="390146" name="Picture 2" descr="http://artic.ac-besancon.fr/college_rome_de_l_isle/3DP/2010-2011/metiers/Pharmacien_html_7b0df57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1307670"/>
            <a:ext cx="3059832" cy="24813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818169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3803556"/>
            <a:ext cx="7962678"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CE QU’IL FAUT SAVOIR SUR L’HTA!</a:t>
            </a:r>
            <a:endParaRPr lang="fr-FR" sz="4800" b="1" dirty="0">
              <a:latin typeface="Times New Roman" pitchFamily="18" charset="0"/>
              <a:cs typeface="Times New Roman" pitchFamily="18" charset="0"/>
            </a:endParaRPr>
          </a:p>
        </p:txBody>
      </p:sp>
      <p:sp>
        <p:nvSpPr>
          <p:cNvPr id="5" name="ZoneTexte 4"/>
          <p:cNvSpPr txBox="1"/>
          <p:nvPr/>
        </p:nvSpPr>
        <p:spPr>
          <a:xfrm>
            <a:off x="827584" y="2291388"/>
            <a:ext cx="7643866" cy="1569660"/>
          </a:xfrm>
          <a:prstGeom prst="rect">
            <a:avLst/>
          </a:prstGeom>
          <a:scene3d>
            <a:camera prst="perspectiveRelaxedModerately"/>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fr-FR" sz="4800" b="1" dirty="0" smtClean="0">
                <a:ln w="50800"/>
                <a:solidFill>
                  <a:schemeClr val="bg1">
                    <a:shade val="50000"/>
                  </a:schemeClr>
                </a:solidFill>
                <a:latin typeface="Times New Roman" pitchFamily="18" charset="0"/>
                <a:cs typeface="Times New Roman" pitchFamily="18" charset="0"/>
              </a:rPr>
              <a:t>CE QU’IL FAUT SAVOIR SUR L’HTA!</a:t>
            </a:r>
            <a:endParaRPr lang="fr-FR" sz="4800" b="1" dirty="0">
              <a:ln w="50800"/>
              <a:solidFill>
                <a:schemeClr val="bg1">
                  <a:shade val="50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578858"/>
            <a:ext cx="4755996"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fr-FR" sz="3000" b="1" dirty="0" smtClean="0">
                <a:latin typeface="Times New Roman" pitchFamily="18" charset="0"/>
                <a:cs typeface="Times New Roman" pitchFamily="18" charset="0"/>
              </a:rPr>
              <a:t>Agent de santé de proximité</a:t>
            </a:r>
            <a:endParaRPr lang="fr-FR" sz="3000" b="1" dirty="0">
              <a:latin typeface="Times New Roman" pitchFamily="18" charset="0"/>
              <a:cs typeface="Times New Roman" pitchFamily="18" charset="0"/>
            </a:endParaRPr>
          </a:p>
        </p:txBody>
      </p:sp>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3" name="Rectangle 2"/>
          <p:cNvSpPr/>
          <p:nvPr/>
        </p:nvSpPr>
        <p:spPr>
          <a:xfrm>
            <a:off x="179513" y="2276872"/>
            <a:ext cx="6696744"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fr-FR" sz="3000" dirty="0" smtClean="0">
                <a:latin typeface="Times New Roman" panose="02020603050405020304" pitchFamily="18" charset="0"/>
                <a:cs typeface="Times New Roman" panose="02020603050405020304" pitchFamily="18" charset="0"/>
              </a:rPr>
              <a:t>Le suivi du </a:t>
            </a:r>
            <a:r>
              <a:rPr lang="fr-FR" sz="3000" dirty="0">
                <a:latin typeface="Times New Roman" panose="02020603050405020304" pitchFamily="18" charset="0"/>
                <a:cs typeface="Times New Roman" panose="02020603050405020304" pitchFamily="18" charset="0"/>
              </a:rPr>
              <a:t>patient </a:t>
            </a:r>
            <a:r>
              <a:rPr lang="fr-FR" sz="3000" dirty="0" smtClean="0">
                <a:latin typeface="Times New Roman" panose="02020603050405020304" pitchFamily="18" charset="0"/>
                <a:cs typeface="Times New Roman" panose="02020603050405020304" pitchFamily="18" charset="0"/>
              </a:rPr>
              <a:t>hypertendu par </a:t>
            </a:r>
            <a:r>
              <a:rPr lang="fr-FR" sz="3000" dirty="0">
                <a:latin typeface="Times New Roman" panose="02020603050405020304" pitchFamily="18" charset="0"/>
                <a:cs typeface="Times New Roman" panose="02020603050405020304" pitchFamily="18" charset="0"/>
              </a:rPr>
              <a:t>le pharmacien doit être </a:t>
            </a:r>
            <a:r>
              <a:rPr lang="fr-FR" sz="3000" dirty="0" smtClean="0">
                <a:latin typeface="Times New Roman" panose="02020603050405020304" pitchFamily="18" charset="0"/>
                <a:cs typeface="Times New Roman" panose="02020603050405020304" pitchFamily="18" charset="0"/>
              </a:rPr>
              <a:t>ambitieux car</a:t>
            </a:r>
            <a:r>
              <a:rPr lang="fr-FR" sz="3000" dirty="0">
                <a:latin typeface="Times New Roman" panose="02020603050405020304" pitchFamily="18" charset="0"/>
                <a:cs typeface="Times New Roman" panose="02020603050405020304" pitchFamily="18" charset="0"/>
              </a:rPr>
              <a:t>, au-delà de la dispensation </a:t>
            </a:r>
            <a:r>
              <a:rPr lang="fr-FR" sz="3000" dirty="0" smtClean="0">
                <a:latin typeface="Times New Roman" panose="02020603050405020304" pitchFamily="18" charset="0"/>
                <a:cs typeface="Times New Roman" panose="02020603050405020304" pitchFamily="18" charset="0"/>
              </a:rPr>
              <a:t>des médicaments</a:t>
            </a:r>
            <a:r>
              <a:rPr lang="fr-FR" sz="3000" dirty="0">
                <a:latin typeface="Times New Roman" panose="02020603050405020304" pitchFamily="18" charset="0"/>
                <a:cs typeface="Times New Roman" panose="02020603050405020304" pitchFamily="18" charset="0"/>
              </a:rPr>
              <a:t>, il en est un acteur à </a:t>
            </a:r>
            <a:r>
              <a:rPr lang="fr-FR" sz="3000" dirty="0" smtClean="0">
                <a:latin typeface="Times New Roman" panose="02020603050405020304" pitchFamily="18" charset="0"/>
                <a:cs typeface="Times New Roman" panose="02020603050405020304" pitchFamily="18" charset="0"/>
              </a:rPr>
              <a:t>part entière notamment par </a:t>
            </a:r>
            <a:r>
              <a:rPr lang="fr-FR" sz="3000" dirty="0" smtClean="0">
                <a:solidFill>
                  <a:srgbClr val="FF0000"/>
                </a:solidFill>
                <a:latin typeface="Times New Roman" panose="02020603050405020304" pitchFamily="18" charset="0"/>
                <a:cs typeface="Times New Roman" panose="02020603050405020304" pitchFamily="18" charset="0"/>
              </a:rPr>
              <a:t>le conseil et l’éducation du patient hypertendu.</a:t>
            </a:r>
            <a:endParaRPr lang="fr-FR"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83467626"/>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2" name="Rectangle 1"/>
          <p:cNvSpPr/>
          <p:nvPr/>
        </p:nvSpPr>
        <p:spPr>
          <a:xfrm>
            <a:off x="26886" y="3645024"/>
            <a:ext cx="8856984" cy="2600199"/>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50000"/>
              </a:lnSpc>
            </a:pPr>
            <a:r>
              <a:rPr lang="fr-FR" sz="2800" dirty="0">
                <a:latin typeface="Times New Roman" panose="02020603050405020304" pitchFamily="18" charset="0"/>
                <a:cs typeface="Times New Roman" panose="02020603050405020304" pitchFamily="18" charset="0"/>
              </a:rPr>
              <a:t>P</a:t>
            </a:r>
            <a:r>
              <a:rPr lang="fr-FR" sz="2800" dirty="0" smtClean="0">
                <a:latin typeface="Times New Roman" panose="02020603050405020304" pitchFamily="18" charset="0"/>
                <a:cs typeface="Times New Roman" panose="02020603050405020304" pitchFamily="18" charset="0"/>
              </a:rPr>
              <a:t>rise </a:t>
            </a:r>
            <a:r>
              <a:rPr lang="fr-FR" sz="2800" dirty="0">
                <a:latin typeface="Times New Roman" panose="02020603050405020304" pitchFamily="18" charset="0"/>
                <a:cs typeface="Times New Roman" panose="02020603050405020304" pitchFamily="18" charset="0"/>
              </a:rPr>
              <a:t>en charge par une équipe composée de médecin(s), de pharmacien(s), d’infirmière(s) ou d’autres professionnels de soins, travaillant en étroite collaboration et de manière coordonnée, chacun ayant des tâches complémentaires. </a:t>
            </a:r>
          </a:p>
        </p:txBody>
      </p:sp>
      <p:sp>
        <p:nvSpPr>
          <p:cNvPr id="6" name="ZoneTexte 3"/>
          <p:cNvSpPr txBox="1"/>
          <p:nvPr/>
        </p:nvSpPr>
        <p:spPr>
          <a:xfrm>
            <a:off x="161256" y="1700808"/>
            <a:ext cx="8856984" cy="1477328"/>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fr-FR" sz="3000" b="1" dirty="0" smtClean="0">
                <a:latin typeface="Times New Roman" pitchFamily="18" charset="0"/>
                <a:cs typeface="Times New Roman" pitchFamily="18" charset="0"/>
              </a:rPr>
              <a:t>La prise en charge actuelle de l’HTA doit être basée sur un model de soins en équipe, dénommée &lt;&lt;</a:t>
            </a:r>
            <a:r>
              <a:rPr lang="fr-FR" sz="3000" b="1" dirty="0" smtClean="0">
                <a:solidFill>
                  <a:srgbClr val="FF0000"/>
                </a:solidFill>
                <a:latin typeface="Times New Roman" pitchFamily="18" charset="0"/>
                <a:cs typeface="Times New Roman" pitchFamily="18" charset="0"/>
              </a:rPr>
              <a:t>TEAM-BASED CARE</a:t>
            </a:r>
            <a:r>
              <a:rPr lang="fr-FR" sz="3000" b="1" dirty="0" smtClean="0">
                <a:latin typeface="Times New Roman" pitchFamily="18" charset="0"/>
                <a:cs typeface="Times New Roman" pitchFamily="18" charset="0"/>
              </a:rPr>
              <a:t>&gt;&gt;</a:t>
            </a:r>
            <a:endParaRPr lang="fr-FR" sz="3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531334096"/>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6" name="ZoneTexte 3"/>
          <p:cNvSpPr txBox="1"/>
          <p:nvPr/>
        </p:nvSpPr>
        <p:spPr>
          <a:xfrm>
            <a:off x="161256" y="1700808"/>
            <a:ext cx="8856984" cy="1477328"/>
          </a:xfrm>
          <a:prstGeom prst="rect">
            <a:avLst/>
          </a:prstGeom>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fr-FR" sz="3000" b="1" dirty="0" smtClean="0">
                <a:latin typeface="Times New Roman" pitchFamily="18" charset="0"/>
                <a:cs typeface="Times New Roman" pitchFamily="18" charset="0"/>
              </a:rPr>
              <a:t>La prise en charge actuelle de l’HTA doit être basée sur un model de soins en équipe, dénommée &lt;&lt;TEAM-BASED CARE&gt;&gt;</a:t>
            </a:r>
            <a:endParaRPr lang="fr-FR" sz="3000" b="1" dirty="0">
              <a:latin typeface="Times New Roman" pitchFamily="18" charset="0"/>
              <a:cs typeface="Times New Roman" pitchFamily="18" charset="0"/>
            </a:endParaRPr>
          </a:p>
        </p:txBody>
      </p:sp>
      <p:sp>
        <p:nvSpPr>
          <p:cNvPr id="3" name="Rectangle 2"/>
          <p:cNvSpPr/>
          <p:nvPr/>
        </p:nvSpPr>
        <p:spPr>
          <a:xfrm>
            <a:off x="362060" y="3356992"/>
            <a:ext cx="8386403" cy="3471848"/>
          </a:xfrm>
          <a:prstGeom prst="rect">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50000"/>
              </a:lnSpc>
            </a:pPr>
            <a:r>
              <a:rPr lang="fr-FR" sz="3000" dirty="0">
                <a:latin typeface="Times New Roman" panose="02020603050405020304" pitchFamily="18" charset="0"/>
                <a:cs typeface="Times New Roman" panose="02020603050405020304" pitchFamily="18" charset="0"/>
              </a:rPr>
              <a:t>La communication, par exemple des données médicales et médicamenteuses (valeurs de pression artérielle, traitements prescrits) via des outils cliniques ad hoc (fax, dossier électronique partagé), est un élément clé du travail en équipe. </a:t>
            </a:r>
          </a:p>
        </p:txBody>
      </p:sp>
    </p:spTree>
    <p:extLst>
      <p:ext uri="{BB962C8B-B14F-4D97-AF65-F5344CB8AC3E}">
        <p14:creationId xmlns:p14="http://schemas.microsoft.com/office/powerpoint/2010/main" xmlns="" val="1329888075"/>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3" name="Rectangle 2"/>
          <p:cNvSpPr/>
          <p:nvPr/>
        </p:nvSpPr>
        <p:spPr>
          <a:xfrm>
            <a:off x="372484" y="1484784"/>
            <a:ext cx="8098371" cy="493981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fr-FR" sz="3000" dirty="0" smtClean="0">
                <a:latin typeface="Times New Roman" panose="02020603050405020304" pitchFamily="18" charset="0"/>
                <a:cs typeface="Times New Roman" panose="02020603050405020304" pitchFamily="18" charset="0"/>
              </a:rPr>
              <a:t>Une étude suisse a montré qu’une </a:t>
            </a:r>
            <a:r>
              <a:rPr lang="fr-FR" sz="3000" dirty="0">
                <a:solidFill>
                  <a:srgbClr val="FF0000"/>
                </a:solidFill>
                <a:latin typeface="Times New Roman" panose="02020603050405020304" pitchFamily="18" charset="0"/>
                <a:cs typeface="Times New Roman" panose="02020603050405020304" pitchFamily="18" charset="0"/>
              </a:rPr>
              <a:t>collaboration entre les pharmaciens d’officine et les médecins de premier recours</a:t>
            </a:r>
            <a:r>
              <a:rPr lang="fr-FR" sz="3000" dirty="0">
                <a:latin typeface="Times New Roman" panose="02020603050405020304" pitchFamily="18" charset="0"/>
                <a:cs typeface="Times New Roman" panose="02020603050405020304" pitchFamily="18" charset="0"/>
              </a:rPr>
              <a:t>, centrée autour de la prise en </a:t>
            </a:r>
            <a:r>
              <a:rPr lang="fr-FR" sz="3000" dirty="0">
                <a:solidFill>
                  <a:srgbClr val="FF0000"/>
                </a:solidFill>
                <a:latin typeface="Times New Roman" panose="02020603050405020304" pitchFamily="18" charset="0"/>
                <a:cs typeface="Times New Roman" panose="02020603050405020304" pitchFamily="18" charset="0"/>
              </a:rPr>
              <a:t>charge de l’adhésion thérapeutique</a:t>
            </a:r>
            <a:r>
              <a:rPr lang="fr-FR" sz="3000" dirty="0">
                <a:latin typeface="Times New Roman" panose="02020603050405020304" pitchFamily="18" charset="0"/>
                <a:cs typeface="Times New Roman" panose="02020603050405020304" pitchFamily="18" charset="0"/>
              </a:rPr>
              <a:t>, est possible et </a:t>
            </a:r>
            <a:r>
              <a:rPr lang="fr-FR" sz="3000" dirty="0">
                <a:solidFill>
                  <a:srgbClr val="FF0000"/>
                </a:solidFill>
                <a:latin typeface="Times New Roman" panose="02020603050405020304" pitchFamily="18" charset="0"/>
                <a:cs typeface="Times New Roman" panose="02020603050405020304" pitchFamily="18" charset="0"/>
              </a:rPr>
              <a:t>qu’elle améliore la prise en charge à long terme </a:t>
            </a:r>
            <a:r>
              <a:rPr lang="fr-FR" sz="3000" dirty="0" smtClean="0">
                <a:solidFill>
                  <a:srgbClr val="FF0000"/>
                </a:solidFill>
                <a:latin typeface="Times New Roman" panose="02020603050405020304" pitchFamily="18" charset="0"/>
                <a:cs typeface="Times New Roman" panose="02020603050405020304" pitchFamily="18" charset="0"/>
              </a:rPr>
              <a:t>de l’hypertension </a:t>
            </a:r>
            <a:r>
              <a:rPr lang="fr-FR" sz="3000" dirty="0">
                <a:solidFill>
                  <a:srgbClr val="FF0000"/>
                </a:solidFill>
                <a:latin typeface="Times New Roman" panose="02020603050405020304" pitchFamily="18" charset="0"/>
                <a:cs typeface="Times New Roman" panose="02020603050405020304" pitchFamily="18" charset="0"/>
              </a:rPr>
              <a:t>auprès de patients hypertendus non </a:t>
            </a:r>
            <a:r>
              <a:rPr lang="fr-FR" sz="3000" dirty="0" smtClean="0">
                <a:solidFill>
                  <a:srgbClr val="FF0000"/>
                </a:solidFill>
                <a:latin typeface="Times New Roman" panose="02020603050405020304" pitchFamily="18" charset="0"/>
                <a:cs typeface="Times New Roman" panose="02020603050405020304" pitchFamily="18" charset="0"/>
              </a:rPr>
              <a:t>contrôlés.</a:t>
            </a:r>
            <a:r>
              <a:rPr lang="fr-FR" sz="3200" dirty="0"/>
              <a:t> </a:t>
            </a:r>
            <a:endParaRPr lang="fr-FR" sz="3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79232" y="6424598"/>
            <a:ext cx="3409523"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fr-FR" dirty="0"/>
              <a:t>Rev Med Suisse 2012;8:1694-1698</a:t>
            </a:r>
          </a:p>
        </p:txBody>
      </p:sp>
    </p:spTree>
    <p:extLst>
      <p:ext uri="{BB962C8B-B14F-4D97-AF65-F5344CB8AC3E}">
        <p14:creationId xmlns:p14="http://schemas.microsoft.com/office/powerpoint/2010/main" xmlns="" val="2907708446"/>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2" name="Rectangle 1"/>
          <p:cNvSpPr/>
          <p:nvPr/>
        </p:nvSpPr>
        <p:spPr>
          <a:xfrm>
            <a:off x="149099" y="1484784"/>
            <a:ext cx="4572000" cy="1015663"/>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a:spAutoFit/>
          </a:bodyPr>
          <a:lstStyle/>
          <a:p>
            <a:r>
              <a:rPr lang="fr-FR" sz="3000" dirty="0" smtClean="0"/>
              <a:t> </a:t>
            </a:r>
            <a:r>
              <a:rPr lang="fr-FR" sz="3000" b="1" i="1" dirty="0"/>
              <a:t>Sensibiliser et informer</a:t>
            </a:r>
          </a:p>
          <a:p>
            <a:r>
              <a:rPr lang="fr-FR" sz="3000" b="1" i="1" dirty="0"/>
              <a:t>le public</a:t>
            </a:r>
            <a:endParaRPr lang="fr-FR" sz="3000" dirty="0"/>
          </a:p>
        </p:txBody>
      </p:sp>
      <p:sp>
        <p:nvSpPr>
          <p:cNvPr id="4" name="Rectangle 3"/>
          <p:cNvSpPr/>
          <p:nvPr/>
        </p:nvSpPr>
        <p:spPr>
          <a:xfrm>
            <a:off x="98205" y="2847801"/>
            <a:ext cx="3668103" cy="3970318"/>
          </a:xfrm>
          <a:prstGeom prst="rect">
            <a:avLst/>
          </a:prstGeom>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fr-FR" sz="2800" dirty="0">
                <a:latin typeface="Times New Roman" panose="02020603050405020304" pitchFamily="18" charset="0"/>
                <a:cs typeface="Times New Roman" panose="02020603050405020304" pitchFamily="18" charset="0"/>
              </a:rPr>
              <a:t>L’information délivrée par le </a:t>
            </a:r>
            <a:r>
              <a:rPr lang="fr-FR" sz="2800" dirty="0" smtClean="0">
                <a:latin typeface="Times New Roman" panose="02020603050405020304" pitchFamily="18" charset="0"/>
                <a:cs typeface="Times New Roman" panose="02020603050405020304" pitchFamily="18" charset="0"/>
              </a:rPr>
              <a:t>pharmacien peut </a:t>
            </a:r>
            <a:r>
              <a:rPr lang="fr-FR" sz="2800" dirty="0">
                <a:latin typeface="Times New Roman" panose="02020603050405020304" pitchFamily="18" charset="0"/>
                <a:cs typeface="Times New Roman" panose="02020603050405020304" pitchFamily="18" charset="0"/>
              </a:rPr>
              <a:t>contribuer au dépistage </a:t>
            </a:r>
            <a:r>
              <a:rPr lang="fr-FR" sz="2800" dirty="0" smtClean="0">
                <a:latin typeface="Times New Roman" panose="02020603050405020304" pitchFamily="18" charset="0"/>
                <a:cs typeface="Times New Roman" panose="02020603050405020304" pitchFamily="18" charset="0"/>
              </a:rPr>
              <a:t>des sujets </a:t>
            </a:r>
            <a:r>
              <a:rPr lang="fr-FR" sz="2800" dirty="0">
                <a:latin typeface="Times New Roman" panose="02020603050405020304" pitchFamily="18" charset="0"/>
                <a:cs typeface="Times New Roman" panose="02020603050405020304" pitchFamily="18" charset="0"/>
              </a:rPr>
              <a:t>ne bénéficiant pas de suivi </a:t>
            </a:r>
            <a:r>
              <a:rPr lang="fr-FR" sz="2800" dirty="0" smtClean="0">
                <a:latin typeface="Times New Roman" panose="02020603050405020304" pitchFamily="18" charset="0"/>
                <a:cs typeface="Times New Roman" panose="02020603050405020304" pitchFamily="18" charset="0"/>
              </a:rPr>
              <a:t>médical régulier</a:t>
            </a:r>
            <a:r>
              <a:rPr lang="fr-FR" sz="2800" dirty="0">
                <a:latin typeface="Times New Roman" panose="02020603050405020304" pitchFamily="18" charset="0"/>
                <a:cs typeface="Times New Roman" panose="02020603050405020304" pitchFamily="18" charset="0"/>
              </a:rPr>
              <a:t>. </a:t>
            </a:r>
          </a:p>
        </p:txBody>
      </p:sp>
      <p:sp>
        <p:nvSpPr>
          <p:cNvPr id="7" name="Rectangle 6"/>
          <p:cNvSpPr/>
          <p:nvPr/>
        </p:nvSpPr>
        <p:spPr>
          <a:xfrm>
            <a:off x="4004952" y="2852936"/>
            <a:ext cx="5149491" cy="332398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fr-FR" sz="2800" dirty="0" smtClean="0">
                <a:latin typeface="Times New Roman" panose="02020603050405020304" pitchFamily="18" charset="0"/>
                <a:cs typeface="Times New Roman" panose="02020603050405020304" pitchFamily="18" charset="0"/>
              </a:rPr>
              <a:t>Professionnel de santé de</a:t>
            </a:r>
          </a:p>
          <a:p>
            <a:pPr>
              <a:lnSpc>
                <a:spcPct val="150000"/>
              </a:lnSpc>
            </a:pPr>
            <a:r>
              <a:rPr lang="fr-FR" sz="2800" dirty="0" smtClean="0">
                <a:latin typeface="Times New Roman" panose="02020603050405020304" pitchFamily="18" charset="0"/>
                <a:cs typeface="Times New Roman" panose="02020603050405020304" pitchFamily="18" charset="0"/>
              </a:rPr>
              <a:t>proximité, le pharmacien rappellera à ses patients :</a:t>
            </a:r>
          </a:p>
          <a:p>
            <a:pPr>
              <a:lnSpc>
                <a:spcPct val="150000"/>
              </a:lnSpc>
            </a:pPr>
            <a:r>
              <a:rPr lang="fr-FR" sz="2800" dirty="0" smtClean="0">
                <a:latin typeface="Times New Roman" panose="02020603050405020304" pitchFamily="18" charset="0"/>
                <a:cs typeface="Times New Roman" panose="02020603050405020304" pitchFamily="18" charset="0"/>
              </a:rPr>
              <a:t>– l’absence fréquente de manifestations cliniques de l’HTA</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6664095"/>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2" name="Rectangle 1"/>
          <p:cNvSpPr/>
          <p:nvPr/>
        </p:nvSpPr>
        <p:spPr>
          <a:xfrm>
            <a:off x="149099" y="1787976"/>
            <a:ext cx="4572000" cy="1015663"/>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a:spAutoFit/>
          </a:bodyPr>
          <a:lstStyle/>
          <a:p>
            <a:r>
              <a:rPr lang="fr-FR" sz="3000" dirty="0" smtClean="0"/>
              <a:t> </a:t>
            </a:r>
            <a:r>
              <a:rPr lang="fr-FR" sz="3000" b="1" i="1" dirty="0"/>
              <a:t>Sensibiliser et informer</a:t>
            </a:r>
          </a:p>
          <a:p>
            <a:r>
              <a:rPr lang="fr-FR" sz="3000" b="1" i="1" dirty="0"/>
              <a:t>le public</a:t>
            </a:r>
            <a:endParaRPr lang="fr-FR" sz="3000" dirty="0"/>
          </a:p>
        </p:txBody>
      </p:sp>
      <p:sp>
        <p:nvSpPr>
          <p:cNvPr id="4" name="Rectangle 3"/>
          <p:cNvSpPr/>
          <p:nvPr/>
        </p:nvSpPr>
        <p:spPr>
          <a:xfrm>
            <a:off x="149099" y="2944079"/>
            <a:ext cx="8887397"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les complications de l’HTA </a:t>
            </a:r>
            <a:r>
              <a:rPr lang="fr-FR" sz="2800" dirty="0" smtClean="0">
                <a:latin typeface="Times New Roman" panose="02020603050405020304" pitchFamily="18" charset="0"/>
                <a:cs typeface="Times New Roman" panose="02020603050405020304" pitchFamily="18" charset="0"/>
              </a:rPr>
              <a:t>non contrôlée </a:t>
            </a:r>
            <a:r>
              <a:rPr lang="fr-FR" sz="2800" dirty="0">
                <a:latin typeface="Times New Roman" panose="02020603050405020304" pitchFamily="18" charset="0"/>
                <a:cs typeface="Times New Roman" panose="02020603050405020304" pitchFamily="18" charset="0"/>
              </a:rPr>
              <a:t>en intégrant la </a:t>
            </a:r>
            <a:r>
              <a:rPr lang="fr-FR" sz="2800" dirty="0">
                <a:solidFill>
                  <a:srgbClr val="FF0000"/>
                </a:solidFill>
                <a:latin typeface="Times New Roman" panose="02020603050405020304" pitchFamily="18" charset="0"/>
                <a:cs typeface="Times New Roman" panose="02020603050405020304" pitchFamily="18" charset="0"/>
              </a:rPr>
              <a:t>notion </a:t>
            </a:r>
            <a:r>
              <a:rPr lang="fr-FR" sz="2800" dirty="0" smtClean="0">
                <a:solidFill>
                  <a:srgbClr val="FF0000"/>
                </a:solidFill>
                <a:latin typeface="Times New Roman" panose="02020603050405020304" pitchFamily="18" charset="0"/>
                <a:cs typeface="Times New Roman" panose="02020603050405020304" pitchFamily="18" charset="0"/>
              </a:rPr>
              <a:t>de risque </a:t>
            </a:r>
            <a:r>
              <a:rPr lang="fr-FR" sz="2800" dirty="0">
                <a:solidFill>
                  <a:srgbClr val="FF0000"/>
                </a:solidFill>
                <a:latin typeface="Times New Roman" panose="02020603050405020304" pitchFamily="18" charset="0"/>
                <a:cs typeface="Times New Roman" panose="02020603050405020304" pitchFamily="18" charset="0"/>
              </a:rPr>
              <a:t>cardiovasculaire global </a:t>
            </a:r>
            <a:r>
              <a:rPr lang="fr-FR" sz="2800" dirty="0">
                <a:latin typeface="Times New Roman" panose="02020603050405020304" pitchFamily="18" charset="0"/>
                <a:cs typeface="Times New Roman" panose="02020603050405020304" pitchFamily="18" charset="0"/>
              </a:rPr>
              <a:t>;</a:t>
            </a:r>
          </a:p>
          <a:p>
            <a:pPr>
              <a:lnSpc>
                <a:spcPct val="150000"/>
              </a:lnSpc>
            </a:pPr>
            <a:r>
              <a:rPr lang="fr-FR" sz="2800" dirty="0">
                <a:latin typeface="Times New Roman" panose="02020603050405020304" pitchFamily="18" charset="0"/>
                <a:cs typeface="Times New Roman" panose="02020603050405020304" pitchFamily="18" charset="0"/>
              </a:rPr>
              <a:t>– l’importance pour tous d’un </a:t>
            </a:r>
            <a:r>
              <a:rPr lang="fr-FR" sz="2800" dirty="0" smtClean="0">
                <a:latin typeface="Times New Roman" panose="02020603050405020304" pitchFamily="18" charset="0"/>
                <a:cs typeface="Times New Roman" panose="02020603050405020304" pitchFamily="18" charset="0"/>
              </a:rPr>
              <a:t>contrôle régulier </a:t>
            </a:r>
            <a:r>
              <a:rPr lang="fr-FR" sz="2800" dirty="0">
                <a:latin typeface="Times New Roman" panose="02020603050405020304" pitchFamily="18" charset="0"/>
                <a:cs typeface="Times New Roman" panose="02020603050405020304" pitchFamily="18" charset="0"/>
              </a:rPr>
              <a:t>de la PA;</a:t>
            </a:r>
          </a:p>
          <a:p>
            <a:pPr>
              <a:lnSpc>
                <a:spcPct val="150000"/>
              </a:lnSpc>
            </a:pPr>
            <a:r>
              <a:rPr lang="fr-FR" sz="2800" dirty="0">
                <a:latin typeface="Times New Roman" panose="02020603050405020304" pitchFamily="18" charset="0"/>
                <a:cs typeface="Times New Roman" panose="02020603050405020304" pitchFamily="18" charset="0"/>
              </a:rPr>
              <a:t>– l’existence de mesures </a:t>
            </a:r>
            <a:r>
              <a:rPr lang="fr-FR" sz="2800" dirty="0" smtClean="0">
                <a:latin typeface="Times New Roman" panose="02020603050405020304" pitchFamily="18" charset="0"/>
                <a:cs typeface="Times New Roman" panose="02020603050405020304" pitchFamily="18" charset="0"/>
              </a:rPr>
              <a:t>hygiéno-diététiques et de traitements médicamenteux efficaces </a:t>
            </a:r>
            <a:r>
              <a:rPr lang="fr-FR" sz="2800" dirty="0">
                <a:latin typeface="Times New Roman" panose="02020603050405020304" pitchFamily="18" charset="0"/>
                <a:cs typeface="Times New Roman" panose="02020603050405020304" pitchFamily="18" charset="0"/>
              </a:rPr>
              <a:t>permettant de</a:t>
            </a:r>
          </a:p>
          <a:p>
            <a:pPr>
              <a:lnSpc>
                <a:spcPct val="150000"/>
              </a:lnSpc>
            </a:pPr>
            <a:r>
              <a:rPr lang="fr-FR" sz="2800" dirty="0">
                <a:latin typeface="Times New Roman" panose="02020603050405020304" pitchFamily="18" charset="0"/>
                <a:cs typeface="Times New Roman" panose="02020603050405020304" pitchFamily="18" charset="0"/>
              </a:rPr>
              <a:t>normaliser la PA</a:t>
            </a:r>
            <a:r>
              <a:rPr lang="fr-FR" sz="2800" dirty="0" smtClean="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90913292"/>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3" name="Rectangle 2"/>
          <p:cNvSpPr/>
          <p:nvPr/>
        </p:nvSpPr>
        <p:spPr>
          <a:xfrm>
            <a:off x="355086" y="1628800"/>
            <a:ext cx="6521170" cy="954107"/>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2800" b="1" i="1" dirty="0"/>
              <a:t>Délivrer des </a:t>
            </a:r>
            <a:r>
              <a:rPr lang="fr-FR" sz="2800" b="1" i="1" dirty="0" smtClean="0"/>
              <a:t>conseils hygiéno-diététiques</a:t>
            </a:r>
            <a:r>
              <a:rPr lang="fr-FR" sz="2800" b="1" i="1" dirty="0"/>
              <a:t> </a:t>
            </a:r>
            <a:r>
              <a:rPr lang="fr-FR" sz="2800" b="1" i="1" dirty="0" smtClean="0"/>
              <a:t>personnalisés</a:t>
            </a:r>
            <a:endParaRPr lang="fr-FR" sz="2800" dirty="0"/>
          </a:p>
        </p:txBody>
      </p:sp>
      <p:sp>
        <p:nvSpPr>
          <p:cNvPr id="6" name="Rectangle 5"/>
          <p:cNvSpPr/>
          <p:nvPr/>
        </p:nvSpPr>
        <p:spPr>
          <a:xfrm>
            <a:off x="250622" y="2780928"/>
            <a:ext cx="8425833" cy="3323987"/>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Le suivi des </a:t>
            </a:r>
            <a:r>
              <a:rPr lang="fr-FR" sz="2800" dirty="0" smtClean="0">
                <a:latin typeface="Times New Roman" panose="02020603050405020304" pitchFamily="18" charset="0"/>
                <a:cs typeface="Times New Roman" panose="02020603050405020304" pitchFamily="18" charset="0"/>
              </a:rPr>
              <a:t>mesures hygiéno-diététiques </a:t>
            </a:r>
            <a:r>
              <a:rPr lang="fr-FR" sz="2800" dirty="0">
                <a:latin typeface="Times New Roman" panose="02020603050405020304" pitchFamily="18" charset="0"/>
                <a:cs typeface="Times New Roman" panose="02020603050405020304" pitchFamily="18" charset="0"/>
              </a:rPr>
              <a:t>dépend </a:t>
            </a:r>
            <a:r>
              <a:rPr lang="fr-FR" sz="2800" dirty="0" smtClean="0">
                <a:latin typeface="Times New Roman" panose="02020603050405020304" pitchFamily="18" charset="0"/>
                <a:cs typeface="Times New Roman" panose="02020603050405020304" pitchFamily="18" charset="0"/>
              </a:rPr>
              <a:t>largement de </a:t>
            </a:r>
            <a:r>
              <a:rPr lang="fr-FR" sz="2800" dirty="0">
                <a:latin typeface="Times New Roman" panose="02020603050405020304" pitchFamily="18" charset="0"/>
                <a:cs typeface="Times New Roman" panose="02020603050405020304" pitchFamily="18" charset="0"/>
              </a:rPr>
              <a:t>la motivation du patient. Le </a:t>
            </a:r>
            <a:r>
              <a:rPr lang="fr-FR" sz="2800" dirty="0" smtClean="0">
                <a:latin typeface="Times New Roman" panose="02020603050405020304" pitchFamily="18" charset="0"/>
                <a:cs typeface="Times New Roman" panose="02020603050405020304" pitchFamily="18" charset="0"/>
              </a:rPr>
              <a:t>pharmacien occupe </a:t>
            </a:r>
            <a:r>
              <a:rPr lang="fr-FR" sz="2800" dirty="0">
                <a:latin typeface="Times New Roman" panose="02020603050405020304" pitchFamily="18" charset="0"/>
                <a:cs typeface="Times New Roman" panose="02020603050405020304" pitchFamily="18" charset="0"/>
              </a:rPr>
              <a:t>une </a:t>
            </a:r>
            <a:r>
              <a:rPr lang="fr-FR" sz="2800" dirty="0">
                <a:solidFill>
                  <a:srgbClr val="FF0000"/>
                </a:solidFill>
                <a:latin typeface="Times New Roman" panose="02020603050405020304" pitchFamily="18" charset="0"/>
                <a:cs typeface="Times New Roman" panose="02020603050405020304" pitchFamily="18" charset="0"/>
              </a:rPr>
              <a:t>place privilégiée </a:t>
            </a:r>
            <a:r>
              <a:rPr lang="fr-FR" sz="2800" dirty="0" smtClean="0">
                <a:solidFill>
                  <a:srgbClr val="FF0000"/>
                </a:solidFill>
                <a:latin typeface="Times New Roman" panose="02020603050405020304" pitchFamily="18" charset="0"/>
                <a:cs typeface="Times New Roman" panose="02020603050405020304" pitchFamily="18" charset="0"/>
              </a:rPr>
              <a:t>pour conseiller</a:t>
            </a:r>
            <a:r>
              <a:rPr lang="fr-FR" sz="2800" dirty="0">
                <a:solidFill>
                  <a:srgbClr val="FF0000"/>
                </a:solidFill>
                <a:latin typeface="Times New Roman" panose="02020603050405020304" pitchFamily="18" charset="0"/>
                <a:cs typeface="Times New Roman" panose="02020603050405020304" pitchFamily="18" charset="0"/>
              </a:rPr>
              <a:t>, motiver et </a:t>
            </a:r>
            <a:r>
              <a:rPr lang="fr-FR" sz="2800" dirty="0" smtClean="0">
                <a:solidFill>
                  <a:srgbClr val="FF0000"/>
                </a:solidFill>
                <a:latin typeface="Times New Roman" panose="02020603050405020304" pitchFamily="18" charset="0"/>
                <a:cs typeface="Times New Roman" panose="02020603050405020304" pitchFamily="18" charset="0"/>
              </a:rPr>
              <a:t>encourager</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Il </a:t>
            </a:r>
            <a:r>
              <a:rPr lang="fr-FR" sz="2800" dirty="0" smtClean="0">
                <a:latin typeface="Times New Roman" panose="02020603050405020304" pitchFamily="18" charset="0"/>
                <a:cs typeface="Times New Roman" panose="02020603050405020304" pitchFamily="18" charset="0"/>
              </a:rPr>
              <a:t>est en </a:t>
            </a:r>
            <a:r>
              <a:rPr lang="fr-FR" sz="2800" dirty="0">
                <a:latin typeface="Times New Roman" panose="02020603050405020304" pitchFamily="18" charset="0"/>
                <a:cs typeface="Times New Roman" panose="02020603050405020304" pitchFamily="18" charset="0"/>
              </a:rPr>
              <a:t>première ligne pour l’aide à l’arrêt</a:t>
            </a:r>
          </a:p>
          <a:p>
            <a:pPr>
              <a:lnSpc>
                <a:spcPct val="150000"/>
              </a:lnSpc>
            </a:pPr>
            <a:r>
              <a:rPr lang="fr-FR" sz="2800" dirty="0">
                <a:latin typeface="Times New Roman" panose="02020603050405020304" pitchFamily="18" charset="0"/>
                <a:cs typeface="Times New Roman" panose="02020603050405020304" pitchFamily="18" charset="0"/>
              </a:rPr>
              <a:t>du tabac</a:t>
            </a:r>
            <a:r>
              <a:rPr lang="fr-FR" sz="2800" dirty="0" smtClean="0">
                <a:latin typeface="Times New Roman" panose="02020603050405020304" pitchFamily="18" charset="0"/>
                <a:cs typeface="Times New Roman" panose="02020603050405020304" pitchFamily="18" charset="0"/>
              </a:rPr>
              <a:t>.</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87086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2" name="Rectangle 1"/>
          <p:cNvSpPr/>
          <p:nvPr/>
        </p:nvSpPr>
        <p:spPr>
          <a:xfrm>
            <a:off x="362060" y="1556792"/>
            <a:ext cx="6730220" cy="954107"/>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i="1" dirty="0"/>
              <a:t>Promouvoir le bon </a:t>
            </a:r>
            <a:r>
              <a:rPr lang="fr-FR" sz="2800" b="1" i="1" dirty="0" smtClean="0"/>
              <a:t>usage du </a:t>
            </a:r>
            <a:r>
              <a:rPr lang="fr-FR" sz="2800" b="1" i="1" dirty="0"/>
              <a:t>médicament </a:t>
            </a:r>
            <a:r>
              <a:rPr lang="fr-FR" sz="2800" b="1" i="1" dirty="0" smtClean="0"/>
              <a:t>et l’observance </a:t>
            </a:r>
            <a:r>
              <a:rPr lang="fr-FR" sz="2800" b="1" i="1" dirty="0"/>
              <a:t>des traitements</a:t>
            </a:r>
            <a:endParaRPr lang="fr-FR" sz="2800" dirty="0"/>
          </a:p>
        </p:txBody>
      </p:sp>
      <p:sp>
        <p:nvSpPr>
          <p:cNvPr id="4" name="Rectangle 3"/>
          <p:cNvSpPr/>
          <p:nvPr/>
        </p:nvSpPr>
        <p:spPr>
          <a:xfrm>
            <a:off x="179512" y="2708920"/>
            <a:ext cx="8568952"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fr-FR" sz="2800" dirty="0">
                <a:latin typeface="Times New Roman" panose="02020603050405020304" pitchFamily="18" charset="0"/>
                <a:cs typeface="Times New Roman" panose="02020603050405020304" pitchFamily="18" charset="0"/>
              </a:rPr>
              <a:t>l’observance est un </a:t>
            </a:r>
            <a:r>
              <a:rPr lang="fr-FR" sz="2800" dirty="0" smtClean="0">
                <a:latin typeface="Times New Roman" panose="02020603050405020304" pitchFamily="18" charset="0"/>
                <a:cs typeface="Times New Roman" panose="02020603050405020304" pitchFamily="18" charset="0"/>
              </a:rPr>
              <a:t>élément déterminant </a:t>
            </a:r>
            <a:r>
              <a:rPr lang="fr-FR" sz="2800" dirty="0">
                <a:latin typeface="Times New Roman" panose="02020603050405020304" pitchFamily="18" charset="0"/>
                <a:cs typeface="Times New Roman" panose="02020603050405020304" pitchFamily="18" charset="0"/>
              </a:rPr>
              <a:t>de tout </a:t>
            </a:r>
            <a:r>
              <a:rPr lang="fr-FR" sz="2800" dirty="0" smtClean="0">
                <a:latin typeface="Times New Roman" panose="02020603050405020304" pitchFamily="18" charset="0"/>
                <a:cs typeface="Times New Roman" panose="02020603050405020304" pitchFamily="18" charset="0"/>
              </a:rPr>
              <a:t>traitement antihypertenseur</a:t>
            </a:r>
            <a:r>
              <a:rPr lang="fr-FR" sz="2800" dirty="0">
                <a:latin typeface="Times New Roman" panose="02020603050405020304" pitchFamily="18" charset="0"/>
                <a:cs typeface="Times New Roman" panose="02020603050405020304" pitchFamily="18" charset="0"/>
              </a:rPr>
              <a:t>. L’information </a:t>
            </a:r>
            <a:r>
              <a:rPr lang="fr-FR" sz="2800" dirty="0" smtClean="0">
                <a:latin typeface="Times New Roman" panose="02020603050405020304" pitchFamily="18" charset="0"/>
                <a:cs typeface="Times New Roman" panose="02020603050405020304" pitchFamily="18" charset="0"/>
              </a:rPr>
              <a:t>apportée par </a:t>
            </a:r>
            <a:r>
              <a:rPr lang="fr-FR" sz="2800" dirty="0">
                <a:latin typeface="Times New Roman" panose="02020603050405020304" pitchFamily="18" charset="0"/>
                <a:cs typeface="Times New Roman" panose="02020603050405020304" pitchFamily="18" charset="0"/>
              </a:rPr>
              <a:t>le pharmacien sera </a:t>
            </a:r>
            <a:r>
              <a:rPr lang="fr-FR" sz="2800" dirty="0" smtClean="0">
                <a:latin typeface="Times New Roman" panose="02020603050405020304" pitchFamily="18" charset="0"/>
                <a:cs typeface="Times New Roman" panose="02020603050405020304" pitchFamily="18" charset="0"/>
              </a:rPr>
              <a:t>essentielle  pour </a:t>
            </a:r>
            <a:r>
              <a:rPr lang="fr-FR" sz="2800" dirty="0">
                <a:latin typeface="Times New Roman" panose="02020603050405020304" pitchFamily="18" charset="0"/>
                <a:cs typeface="Times New Roman" panose="02020603050405020304" pitchFamily="18" charset="0"/>
              </a:rPr>
              <a:t>l’adhésion du patient à son </a:t>
            </a:r>
            <a:r>
              <a:rPr lang="fr-FR" sz="2800" dirty="0" smtClean="0">
                <a:latin typeface="Times New Roman" panose="02020603050405020304" pitchFamily="18" charset="0"/>
                <a:cs typeface="Times New Roman" panose="02020603050405020304" pitchFamily="18" charset="0"/>
              </a:rPr>
              <a:t>traitement. En </a:t>
            </a:r>
            <a:r>
              <a:rPr lang="fr-FR" sz="2800" dirty="0">
                <a:latin typeface="Times New Roman" panose="02020603050405020304" pitchFamily="18" charset="0"/>
                <a:cs typeface="Times New Roman" panose="02020603050405020304" pitchFamily="18" charset="0"/>
              </a:rPr>
              <a:t>outre, </a:t>
            </a:r>
            <a:r>
              <a:rPr lang="fr-FR" sz="2800" dirty="0">
                <a:solidFill>
                  <a:srgbClr val="FF0000"/>
                </a:solidFill>
                <a:latin typeface="Times New Roman" panose="02020603050405020304" pitchFamily="18" charset="0"/>
                <a:cs typeface="Times New Roman" panose="02020603050405020304" pitchFamily="18" charset="0"/>
              </a:rPr>
              <a:t>le pharmacien est </a:t>
            </a:r>
            <a:r>
              <a:rPr lang="fr-FR" sz="2800" dirty="0" smtClean="0">
                <a:solidFill>
                  <a:srgbClr val="FF0000"/>
                </a:solidFill>
                <a:latin typeface="Times New Roman" panose="02020603050405020304" pitchFamily="18" charset="0"/>
                <a:cs typeface="Times New Roman" panose="02020603050405020304" pitchFamily="18" charset="0"/>
              </a:rPr>
              <a:t>bien placé </a:t>
            </a:r>
            <a:r>
              <a:rPr lang="fr-FR" sz="2800" dirty="0">
                <a:solidFill>
                  <a:srgbClr val="FF0000"/>
                </a:solidFill>
                <a:latin typeface="Times New Roman" panose="02020603050405020304" pitchFamily="18" charset="0"/>
                <a:cs typeface="Times New Roman" panose="02020603050405020304" pitchFamily="18" charset="0"/>
              </a:rPr>
              <a:t>pour vérifier l’adéquation de </a:t>
            </a:r>
            <a:r>
              <a:rPr lang="fr-FR" sz="2800" dirty="0" smtClean="0">
                <a:solidFill>
                  <a:srgbClr val="FF0000"/>
                </a:solidFill>
                <a:latin typeface="Times New Roman" panose="02020603050405020304" pitchFamily="18" charset="0"/>
                <a:cs typeface="Times New Roman" panose="02020603050405020304" pitchFamily="18" charset="0"/>
              </a:rPr>
              <a:t>la prescription </a:t>
            </a:r>
            <a:r>
              <a:rPr lang="fr-FR" sz="2800" dirty="0">
                <a:solidFill>
                  <a:srgbClr val="FF0000"/>
                </a:solidFill>
                <a:latin typeface="Times New Roman" panose="02020603050405020304" pitchFamily="18" charset="0"/>
                <a:cs typeface="Times New Roman" panose="02020603050405020304" pitchFamily="18" charset="0"/>
              </a:rPr>
              <a:t>avec le rythme de </a:t>
            </a:r>
            <a:r>
              <a:rPr lang="fr-FR" sz="2800" dirty="0" smtClean="0">
                <a:solidFill>
                  <a:srgbClr val="FF0000"/>
                </a:solidFill>
                <a:latin typeface="Times New Roman" panose="02020603050405020304" pitchFamily="18" charset="0"/>
                <a:cs typeface="Times New Roman" panose="02020603050405020304" pitchFamily="18" charset="0"/>
              </a:rPr>
              <a:t>délivrance et </a:t>
            </a:r>
            <a:r>
              <a:rPr lang="fr-FR" sz="2800" dirty="0">
                <a:solidFill>
                  <a:srgbClr val="FF0000"/>
                </a:solidFill>
                <a:latin typeface="Times New Roman" panose="02020603050405020304" pitchFamily="18" charset="0"/>
                <a:cs typeface="Times New Roman" panose="02020603050405020304" pitchFamily="18" charset="0"/>
              </a:rPr>
              <a:t>repérer des défauts d’observance</a:t>
            </a:r>
          </a:p>
        </p:txBody>
      </p:sp>
    </p:spTree>
    <p:extLst>
      <p:ext uri="{BB962C8B-B14F-4D97-AF65-F5344CB8AC3E}">
        <p14:creationId xmlns:p14="http://schemas.microsoft.com/office/powerpoint/2010/main" xmlns="" val="3901282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2" name="Rectangle 1"/>
          <p:cNvSpPr/>
          <p:nvPr/>
        </p:nvSpPr>
        <p:spPr>
          <a:xfrm>
            <a:off x="362060" y="1556792"/>
            <a:ext cx="6730220" cy="954107"/>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i="1" dirty="0"/>
              <a:t>Promouvoir le bon </a:t>
            </a:r>
            <a:r>
              <a:rPr lang="fr-FR" sz="2800" b="1" i="1" dirty="0" smtClean="0"/>
              <a:t>usage du </a:t>
            </a:r>
            <a:r>
              <a:rPr lang="fr-FR" sz="2800" b="1" i="1" dirty="0"/>
              <a:t>médicament </a:t>
            </a:r>
            <a:r>
              <a:rPr lang="fr-FR" sz="2800" b="1" i="1" dirty="0" smtClean="0"/>
              <a:t>et l’observance </a:t>
            </a:r>
            <a:r>
              <a:rPr lang="fr-FR" sz="2800" b="1" i="1" dirty="0"/>
              <a:t>des traitements</a:t>
            </a:r>
            <a:endParaRPr lang="fr-FR" sz="2800" dirty="0"/>
          </a:p>
        </p:txBody>
      </p:sp>
      <p:sp>
        <p:nvSpPr>
          <p:cNvPr id="3" name="Rectangle 2"/>
          <p:cNvSpPr/>
          <p:nvPr/>
        </p:nvSpPr>
        <p:spPr>
          <a:xfrm>
            <a:off x="98691" y="2510899"/>
            <a:ext cx="4320480"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Lors de la dispensation, le pharmacien</a:t>
            </a:r>
          </a:p>
          <a:p>
            <a:r>
              <a:rPr lang="fr-FR" sz="2800" dirty="0">
                <a:latin typeface="Times New Roman" panose="02020603050405020304" pitchFamily="18" charset="0"/>
                <a:cs typeface="Times New Roman" panose="02020603050405020304" pitchFamily="18" charset="0"/>
              </a:rPr>
              <a:t>s’attachera à :</a:t>
            </a:r>
          </a:p>
          <a:p>
            <a:pPr marL="457200" indent="-457200">
              <a:buFont typeface="Wingdings" panose="05000000000000000000" pitchFamily="2" charset="2"/>
              <a:buChar char="v"/>
            </a:pPr>
            <a:r>
              <a:rPr lang="fr-FR" sz="2800" dirty="0" smtClean="0">
                <a:latin typeface="Times New Roman" panose="02020603050405020304" pitchFamily="18" charset="0"/>
                <a:cs typeface="Times New Roman" panose="02020603050405020304" pitchFamily="18" charset="0"/>
              </a:rPr>
              <a:t>faire </a:t>
            </a:r>
            <a:r>
              <a:rPr lang="fr-FR" sz="2800" dirty="0">
                <a:latin typeface="Times New Roman" panose="02020603050405020304" pitchFamily="18" charset="0"/>
                <a:cs typeface="Times New Roman" panose="02020603050405020304" pitchFamily="18" charset="0"/>
              </a:rPr>
              <a:t>reformuler par </a:t>
            </a:r>
            <a:r>
              <a:rPr lang="fr-FR" sz="2800" dirty="0" smtClean="0">
                <a:latin typeface="Times New Roman" panose="02020603050405020304" pitchFamily="18" charset="0"/>
                <a:cs typeface="Times New Roman" panose="02020603050405020304" pitchFamily="18" charset="0"/>
              </a:rPr>
              <a:t>le patient </a:t>
            </a:r>
            <a:r>
              <a:rPr lang="fr-FR" sz="2800" dirty="0">
                <a:latin typeface="Times New Roman" panose="02020603050405020304" pitchFamily="18" charset="0"/>
                <a:cs typeface="Times New Roman" panose="02020603050405020304" pitchFamily="18" charset="0"/>
              </a:rPr>
              <a:t>la </a:t>
            </a:r>
            <a:r>
              <a:rPr lang="fr-FR" sz="2800" dirty="0" smtClean="0">
                <a:latin typeface="Times New Roman" panose="02020603050405020304" pitchFamily="18" charset="0"/>
                <a:cs typeface="Times New Roman" panose="02020603050405020304" pitchFamily="18" charset="0"/>
              </a:rPr>
              <a:t>posologie et </a:t>
            </a:r>
            <a:r>
              <a:rPr lang="fr-FR" sz="2800" dirty="0">
                <a:latin typeface="Times New Roman" panose="02020603050405020304" pitchFamily="18" charset="0"/>
                <a:cs typeface="Times New Roman" panose="02020603050405020304" pitchFamily="18" charset="0"/>
              </a:rPr>
              <a:t>les horaires de prise des </a:t>
            </a:r>
            <a:r>
              <a:rPr lang="fr-FR" sz="2800" dirty="0" smtClean="0">
                <a:latin typeface="Times New Roman" panose="02020603050405020304" pitchFamily="18" charset="0"/>
                <a:cs typeface="Times New Roman" panose="02020603050405020304" pitchFamily="18" charset="0"/>
              </a:rPr>
              <a:t>antihypertenseurs et/ou </a:t>
            </a:r>
            <a:r>
              <a:rPr lang="fr-FR" sz="2800" dirty="0">
                <a:latin typeface="Times New Roman" panose="02020603050405020304" pitchFamily="18" charset="0"/>
                <a:cs typeface="Times New Roman" panose="02020603050405020304" pitchFamily="18" charset="0"/>
              </a:rPr>
              <a:t>les lui rappeler </a:t>
            </a:r>
          </a:p>
        </p:txBody>
      </p:sp>
      <p:sp>
        <p:nvSpPr>
          <p:cNvPr id="4" name="Rectangle 3"/>
          <p:cNvSpPr/>
          <p:nvPr/>
        </p:nvSpPr>
        <p:spPr>
          <a:xfrm>
            <a:off x="4438304" y="2510899"/>
            <a:ext cx="4705696"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457200" indent="-457200">
              <a:buFont typeface="Wingdings" panose="05000000000000000000" pitchFamily="2" charset="2"/>
              <a:buChar char="v"/>
            </a:pPr>
            <a:r>
              <a:rPr lang="fr-FR" sz="2800" dirty="0" smtClean="0">
                <a:latin typeface="Times New Roman" panose="02020603050405020304" pitchFamily="18" charset="0"/>
                <a:cs typeface="Times New Roman" panose="02020603050405020304" pitchFamily="18" charset="0"/>
              </a:rPr>
              <a:t>Informer </a:t>
            </a:r>
            <a:r>
              <a:rPr lang="fr-FR" sz="2800" dirty="0">
                <a:latin typeface="Times New Roman" panose="02020603050405020304" pitchFamily="18" charset="0"/>
                <a:cs typeface="Times New Roman" panose="02020603050405020304" pitchFamily="18" charset="0"/>
              </a:rPr>
              <a:t>le patient sur les </a:t>
            </a:r>
            <a:r>
              <a:rPr lang="fr-FR" sz="2800" dirty="0" smtClean="0">
                <a:latin typeface="Times New Roman" panose="02020603050405020304" pitchFamily="18" charset="0"/>
                <a:cs typeface="Times New Roman" panose="02020603050405020304" pitchFamily="18" charset="0"/>
              </a:rPr>
              <a:t>éventuels effets indésirables</a:t>
            </a:r>
            <a:endParaRPr lang="fr-FR"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fr-FR" sz="2800" dirty="0" smtClean="0">
                <a:latin typeface="Times New Roman" panose="02020603050405020304" pitchFamily="18" charset="0"/>
                <a:cs typeface="Times New Roman" panose="02020603050405020304" pitchFamily="18" charset="0"/>
              </a:rPr>
              <a:t> Inciter </a:t>
            </a:r>
            <a:r>
              <a:rPr lang="fr-FR" sz="2800" dirty="0">
                <a:latin typeface="Times New Roman" panose="02020603050405020304" pitchFamily="18" charset="0"/>
                <a:cs typeface="Times New Roman" panose="02020603050405020304" pitchFamily="18" charset="0"/>
              </a:rPr>
              <a:t>le patient </a:t>
            </a:r>
            <a:r>
              <a:rPr lang="fr-FR" sz="2800" dirty="0" smtClean="0">
                <a:latin typeface="Times New Roman" panose="02020603050405020304" pitchFamily="18" charset="0"/>
                <a:cs typeface="Times New Roman" panose="02020603050405020304" pitchFamily="18" charset="0"/>
              </a:rPr>
              <a:t>a en </a:t>
            </a:r>
            <a:r>
              <a:rPr lang="fr-FR" sz="2800" dirty="0">
                <a:latin typeface="Times New Roman" panose="02020603050405020304" pitchFamily="18" charset="0"/>
                <a:cs typeface="Times New Roman" panose="02020603050405020304" pitchFamily="18" charset="0"/>
              </a:rPr>
              <a:t>parler à un professionnel de santé</a:t>
            </a:r>
          </a:p>
          <a:p>
            <a:pPr marL="457200" indent="-457200">
              <a:buFont typeface="Wingdings" panose="05000000000000000000" pitchFamily="2" charset="2"/>
              <a:buChar char="v"/>
            </a:pPr>
            <a:r>
              <a:rPr lang="fr-FR" sz="2800" dirty="0" smtClean="0">
                <a:latin typeface="Times New Roman" panose="02020603050405020304" pitchFamily="18" charset="0"/>
                <a:cs typeface="Times New Roman" panose="02020603050405020304" pitchFamily="18" charset="0"/>
              </a:rPr>
              <a:t> Lui </a:t>
            </a:r>
            <a:r>
              <a:rPr lang="fr-FR" sz="2800" dirty="0">
                <a:latin typeface="Times New Roman" panose="02020603050405020304" pitchFamily="18" charset="0"/>
                <a:cs typeface="Times New Roman" panose="02020603050405020304" pitchFamily="18" charset="0"/>
              </a:rPr>
              <a:t>rappeler de ne pas arrêter </a:t>
            </a:r>
            <a:r>
              <a:rPr lang="fr-FR" sz="2800" dirty="0" smtClean="0">
                <a:latin typeface="Times New Roman" panose="02020603050405020304" pitchFamily="18" charset="0"/>
                <a:cs typeface="Times New Roman" panose="02020603050405020304" pitchFamily="18" charset="0"/>
              </a:rPr>
              <a:t>ou modifier </a:t>
            </a:r>
            <a:r>
              <a:rPr lang="fr-FR" sz="2800" dirty="0">
                <a:latin typeface="Times New Roman" panose="02020603050405020304" pitchFamily="18" charset="0"/>
                <a:cs typeface="Times New Roman" panose="02020603050405020304" pitchFamily="18" charset="0"/>
              </a:rPr>
              <a:t>son traitement sans </a:t>
            </a:r>
            <a:r>
              <a:rPr lang="fr-FR" sz="2800" dirty="0" smtClean="0">
                <a:latin typeface="Times New Roman" panose="02020603050405020304" pitchFamily="18" charset="0"/>
                <a:cs typeface="Times New Roman" panose="02020603050405020304" pitchFamily="18" charset="0"/>
              </a:rPr>
              <a:t>l’avis du </a:t>
            </a:r>
            <a:r>
              <a:rPr lang="fr-FR" sz="2800" dirty="0">
                <a:latin typeface="Times New Roman" panose="02020603050405020304" pitchFamily="18" charset="0"/>
                <a:cs typeface="Times New Roman" panose="02020603050405020304" pitchFamily="18" charset="0"/>
              </a:rPr>
              <a:t>médecin </a:t>
            </a:r>
            <a:r>
              <a:rPr lang="fr-FR" dirty="0">
                <a:latin typeface="Times New Roman" panose="02020603050405020304" pitchFamily="18" charset="0"/>
                <a:cs typeface="Times New Roman" panose="02020603050405020304" pitchFamily="18" charset="0"/>
              </a:rPr>
              <a:t>;</a:t>
            </a:r>
            <a:endParaRPr lang="fr-FR" dirty="0"/>
          </a:p>
        </p:txBody>
      </p:sp>
    </p:spTree>
    <p:extLst>
      <p:ext uri="{BB962C8B-B14F-4D97-AF65-F5344CB8AC3E}">
        <p14:creationId xmlns:p14="http://schemas.microsoft.com/office/powerpoint/2010/main" xmlns="" val="1768889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2" name="Rectangle 1"/>
          <p:cNvSpPr/>
          <p:nvPr/>
        </p:nvSpPr>
        <p:spPr>
          <a:xfrm>
            <a:off x="362060" y="2258869"/>
            <a:ext cx="6730220" cy="954107"/>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i="1" dirty="0"/>
              <a:t>Promouvoir le bon </a:t>
            </a:r>
            <a:r>
              <a:rPr lang="fr-FR" sz="2800" b="1" i="1" dirty="0" smtClean="0"/>
              <a:t>usage du </a:t>
            </a:r>
            <a:r>
              <a:rPr lang="fr-FR" sz="2800" b="1" i="1" dirty="0"/>
              <a:t>médicament </a:t>
            </a:r>
            <a:r>
              <a:rPr lang="fr-FR" sz="2800" b="1" i="1" dirty="0" smtClean="0"/>
              <a:t>et l’observance </a:t>
            </a:r>
            <a:r>
              <a:rPr lang="fr-FR" sz="2800" b="1" i="1" dirty="0"/>
              <a:t>des traitements</a:t>
            </a:r>
            <a:endParaRPr lang="fr-FR" sz="2800" dirty="0"/>
          </a:p>
        </p:txBody>
      </p:sp>
      <p:sp>
        <p:nvSpPr>
          <p:cNvPr id="6" name="Rectangle 5"/>
          <p:cNvSpPr/>
          <p:nvPr/>
        </p:nvSpPr>
        <p:spPr>
          <a:xfrm>
            <a:off x="179512" y="3779388"/>
            <a:ext cx="8848296" cy="19538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R</a:t>
            </a:r>
            <a:r>
              <a:rPr lang="fr-FR" sz="2800" dirty="0" smtClean="0">
                <a:latin typeface="Times New Roman" panose="02020603050405020304" pitchFamily="18" charset="0"/>
                <a:cs typeface="Times New Roman" panose="02020603050405020304" pitchFamily="18" charset="0"/>
              </a:rPr>
              <a:t>epérer </a:t>
            </a:r>
            <a:r>
              <a:rPr lang="fr-FR" sz="2800" dirty="0">
                <a:latin typeface="Times New Roman" panose="02020603050405020304" pitchFamily="18" charset="0"/>
                <a:cs typeface="Times New Roman" panose="02020603050405020304" pitchFamily="18" charset="0"/>
              </a:rPr>
              <a:t>les manifestations </a:t>
            </a:r>
            <a:r>
              <a:rPr lang="fr-FR" sz="2800" dirty="0" smtClean="0">
                <a:latin typeface="Times New Roman" panose="02020603050405020304" pitchFamily="18" charset="0"/>
                <a:cs typeface="Times New Roman" panose="02020603050405020304" pitchFamily="18" charset="0"/>
              </a:rPr>
              <a:t>iatrogènes des </a:t>
            </a:r>
            <a:r>
              <a:rPr lang="fr-FR" sz="2800" dirty="0">
                <a:latin typeface="Times New Roman" panose="02020603050405020304" pitchFamily="18" charset="0"/>
                <a:cs typeface="Times New Roman" panose="02020603050405020304" pitchFamily="18" charset="0"/>
              </a:rPr>
              <a:t>médicaments antihypertenseurs </a:t>
            </a:r>
            <a:r>
              <a:rPr lang="fr-FR" sz="2800" dirty="0" smtClean="0">
                <a:latin typeface="Times New Roman" panose="02020603050405020304" pitchFamily="18" charset="0"/>
                <a:cs typeface="Times New Roman" panose="02020603050405020304" pitchFamily="18" charset="0"/>
              </a:rPr>
              <a:t>et orienter </a:t>
            </a:r>
            <a:r>
              <a:rPr lang="fr-FR" sz="2800" dirty="0">
                <a:latin typeface="Times New Roman" panose="02020603050405020304" pitchFamily="18" charset="0"/>
                <a:cs typeface="Times New Roman" panose="02020603050405020304" pitchFamily="18" charset="0"/>
              </a:rPr>
              <a:t>si besoin le patient vers </a:t>
            </a:r>
            <a:r>
              <a:rPr lang="fr-FR" sz="2800" dirty="0" smtClean="0">
                <a:latin typeface="Times New Roman" panose="02020603050405020304" pitchFamily="18" charset="0"/>
                <a:cs typeface="Times New Roman" panose="02020603050405020304" pitchFamily="18" charset="0"/>
              </a:rPr>
              <a:t>une consultation </a:t>
            </a:r>
            <a:r>
              <a:rPr lang="fr-FR" sz="2800" dirty="0">
                <a:latin typeface="Times New Roman" panose="02020603050405020304" pitchFamily="18" charset="0"/>
                <a:cs typeface="Times New Roman" panose="02020603050405020304" pitchFamily="18" charset="0"/>
              </a:rPr>
              <a:t>médicale </a:t>
            </a:r>
            <a:endParaRPr lang="fr-FR"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38403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850" y="1700213"/>
            <a:ext cx="8496300" cy="4897139"/>
          </a:xfrm>
        </p:spPr>
        <p:txBody>
          <a:bodyPr/>
          <a:lstStyle/>
          <a:p>
            <a:pPr marL="0" indent="90488" eaLnBrk="1" hangingPunct="1">
              <a:buClrTx/>
              <a:buSzTx/>
              <a:buFont typeface="Wingdings" pitchFamily="2" charset="2"/>
              <a:buNone/>
              <a:defRPr/>
            </a:pPr>
            <a:r>
              <a:rPr lang="fr-FR" b="1" dirty="0" smtClean="0">
                <a:latin typeface="Times New Roman" pitchFamily="18" charset="0"/>
                <a:cs typeface="Times New Roman" pitchFamily="18" charset="0"/>
              </a:rPr>
              <a:t>Adultes:</a:t>
            </a:r>
          </a:p>
          <a:p>
            <a:pPr marL="0" indent="90488" eaLnBrk="1" hangingPunct="1">
              <a:buClrTx/>
              <a:buSzTx/>
              <a:buFont typeface="Wingdings" pitchFamily="2" charset="2"/>
              <a:buNone/>
              <a:defRPr/>
            </a:pPr>
            <a:r>
              <a:rPr lang="fr-FR" b="1" dirty="0" smtClean="0">
                <a:latin typeface="Times New Roman" pitchFamily="18" charset="0"/>
                <a:cs typeface="Times New Roman" pitchFamily="18" charset="0"/>
              </a:rPr>
              <a:t>Pression</a:t>
            </a:r>
            <a:r>
              <a:rPr lang="fr-FR" sz="2400" b="1" dirty="0" smtClean="0">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artérielle </a:t>
            </a:r>
          </a:p>
          <a:p>
            <a:pPr marL="0" indent="90488" eaLnBrk="1" hangingPunct="1">
              <a:buClrTx/>
              <a:buSzTx/>
              <a:buFont typeface="Wingdings" pitchFamily="2" charset="2"/>
              <a:buNone/>
              <a:defRPr/>
            </a:pPr>
            <a:r>
              <a:rPr lang="fr-FR" b="1" dirty="0" smtClean="0">
                <a:solidFill>
                  <a:schemeClr val="tx1"/>
                </a:solidFill>
                <a:latin typeface="Times New Roman" pitchFamily="18" charset="0"/>
                <a:cs typeface="Times New Roman" pitchFamily="18" charset="0"/>
              </a:rPr>
              <a:t>systolique </a:t>
            </a:r>
            <a:r>
              <a:rPr lang="fr-FR" b="1" dirty="0" smtClean="0">
                <a:solidFill>
                  <a:schemeClr val="tx1"/>
                </a:solidFill>
                <a:latin typeface="Times New Roman" pitchFamily="18" charset="0"/>
                <a:cs typeface="Times New Roman" pitchFamily="18" charset="0"/>
                <a:sym typeface="Symbol" pitchFamily="18" charset="2"/>
              </a:rPr>
              <a:t></a:t>
            </a:r>
            <a:r>
              <a:rPr lang="fr-FR" b="1" dirty="0" smtClean="0">
                <a:solidFill>
                  <a:schemeClr val="tx1"/>
                </a:solidFill>
                <a:latin typeface="Times New Roman" pitchFamily="18" charset="0"/>
                <a:cs typeface="Times New Roman" pitchFamily="18" charset="0"/>
              </a:rPr>
              <a:t>140 mmhg </a:t>
            </a:r>
          </a:p>
          <a:p>
            <a:pPr marL="0" indent="90488" eaLnBrk="1" hangingPunct="1">
              <a:buClrTx/>
              <a:buSzTx/>
              <a:buFont typeface="Wingdings" pitchFamily="2" charset="2"/>
              <a:buNone/>
              <a:defRPr/>
            </a:pPr>
            <a:r>
              <a:rPr lang="fr-FR" b="1" dirty="0" smtClean="0">
                <a:solidFill>
                  <a:srgbClr val="FF0000"/>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et / ou</a:t>
            </a:r>
          </a:p>
          <a:p>
            <a:pPr marL="0" indent="90488" eaLnBrk="1" hangingPunct="1">
              <a:buClrTx/>
              <a:buSzTx/>
              <a:buFont typeface="Wingdings" pitchFamily="2" charset="2"/>
              <a:buNone/>
              <a:defRPr/>
            </a:pPr>
            <a:r>
              <a:rPr lang="fr-FR" b="1" dirty="0" smtClean="0">
                <a:solidFill>
                  <a:schemeClr val="tx1"/>
                </a:solidFill>
                <a:latin typeface="Times New Roman" pitchFamily="18" charset="0"/>
                <a:cs typeface="Times New Roman" pitchFamily="18" charset="0"/>
              </a:rPr>
              <a:t>Pression artérielle </a:t>
            </a:r>
          </a:p>
          <a:p>
            <a:pPr marL="0" indent="90488" eaLnBrk="1" hangingPunct="1">
              <a:buClrTx/>
              <a:buSzTx/>
              <a:buFont typeface="Wingdings" pitchFamily="2" charset="2"/>
              <a:buNone/>
              <a:defRPr/>
            </a:pPr>
            <a:r>
              <a:rPr lang="fr-FR" b="1" dirty="0" smtClean="0">
                <a:solidFill>
                  <a:schemeClr val="tx1"/>
                </a:solidFill>
                <a:latin typeface="Times New Roman" pitchFamily="18" charset="0"/>
                <a:cs typeface="Times New Roman" pitchFamily="18" charset="0"/>
              </a:rPr>
              <a:t>diastolique </a:t>
            </a:r>
            <a:r>
              <a:rPr lang="fr-FR" b="1" dirty="0" smtClean="0">
                <a:solidFill>
                  <a:schemeClr val="tx1"/>
                </a:solidFill>
                <a:latin typeface="Times New Roman" pitchFamily="18" charset="0"/>
                <a:cs typeface="Times New Roman" pitchFamily="18" charset="0"/>
                <a:sym typeface="Symbol" pitchFamily="18" charset="2"/>
              </a:rPr>
              <a:t> 90mmhg </a:t>
            </a:r>
            <a:endParaRPr lang="fr-FR" sz="2400" b="1" dirty="0" smtClean="0">
              <a:solidFill>
                <a:schemeClr val="tx1"/>
              </a:solidFill>
              <a:latin typeface="Times New Roman" pitchFamily="18" charset="0"/>
              <a:cs typeface="Times New Roman" pitchFamily="18" charset="0"/>
              <a:sym typeface="Symbol" pitchFamily="18" charset="2"/>
            </a:endParaRPr>
          </a:p>
          <a:p>
            <a:pPr eaLnBrk="1" hangingPunct="1">
              <a:lnSpc>
                <a:spcPct val="90000"/>
              </a:lnSpc>
              <a:buFont typeface="Wingdings" pitchFamily="2" charset="2"/>
              <a:buNone/>
              <a:defRPr/>
            </a:pPr>
            <a:endParaRPr lang="fr-FR" sz="2400" b="1" dirty="0" smtClean="0"/>
          </a:p>
        </p:txBody>
      </p:sp>
      <p:grpSp>
        <p:nvGrpSpPr>
          <p:cNvPr id="2" name="Group 8"/>
          <p:cNvGrpSpPr>
            <a:grpSpLocks/>
          </p:cNvGrpSpPr>
          <p:nvPr/>
        </p:nvGrpSpPr>
        <p:grpSpPr bwMode="auto">
          <a:xfrm>
            <a:off x="10044608" y="260648"/>
            <a:ext cx="3960812" cy="5688483"/>
            <a:chOff x="3744" y="3024"/>
            <a:chExt cx="768" cy="864"/>
          </a:xfrm>
          <a:solidFill>
            <a:schemeClr val="tx1"/>
          </a:solidFill>
        </p:grpSpPr>
        <p:sp>
          <p:nvSpPr>
            <p:cNvPr id="5" name="Oval 9"/>
            <p:cNvSpPr>
              <a:spLocks noChangeArrowheads="1"/>
            </p:cNvSpPr>
            <p:nvPr/>
          </p:nvSpPr>
          <p:spPr bwMode="auto">
            <a:xfrm>
              <a:off x="3744" y="3024"/>
              <a:ext cx="768" cy="864"/>
            </a:xfrm>
            <a:prstGeom prst="ellipse">
              <a:avLst/>
            </a:prstGeom>
            <a:grpFill/>
            <a:ln w="9525">
              <a:solidFill>
                <a:srgbClr val="FFFF00"/>
              </a:solidFill>
              <a:round/>
              <a:headEnd/>
              <a:tailEnd/>
            </a:ln>
          </p:spPr>
          <p:txBody>
            <a:bodyPr wrap="none" anchor="ctr"/>
            <a:lstStyle/>
            <a:p>
              <a:pPr>
                <a:defRPr/>
              </a:pPr>
              <a:endParaRPr kumimoji="1" lang="fr-FR"/>
            </a:p>
          </p:txBody>
        </p:sp>
        <p:pic>
          <p:nvPicPr>
            <p:cNvPr id="6" name="Picture 10" descr="NOV06-01-perso vieux"/>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97" y="3122"/>
              <a:ext cx="444" cy="691"/>
            </a:xfrm>
            <a:prstGeom prst="rect">
              <a:avLst/>
            </a:prstGeom>
            <a:grpFill/>
            <a:ln w="9525">
              <a:noFill/>
              <a:miter lim="800000"/>
              <a:headEnd/>
              <a:tailEnd/>
            </a:ln>
          </p:spPr>
        </p:pic>
      </p:grpSp>
      <p:sp>
        <p:nvSpPr>
          <p:cNvPr id="7" name="Oval 8"/>
          <p:cNvSpPr>
            <a:spLocks noChangeArrowheads="1"/>
          </p:cNvSpPr>
          <p:nvPr/>
        </p:nvSpPr>
        <p:spPr bwMode="auto">
          <a:xfrm>
            <a:off x="323528" y="5085184"/>
            <a:ext cx="4462786" cy="17281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fr-FR" sz="2400" dirty="0">
                <a:solidFill>
                  <a:schemeClr val="bg1"/>
                </a:solidFill>
                <a:latin typeface="Times New Roman" pitchFamily="18" charset="0"/>
                <a:cs typeface="Times New Roman" pitchFamily="18" charset="0"/>
              </a:rPr>
              <a:t>Arbitraire, valable pour les</a:t>
            </a:r>
          </a:p>
          <a:p>
            <a:pPr algn="ctr">
              <a:defRPr/>
            </a:pPr>
            <a:r>
              <a:rPr lang="fr-FR" sz="2400" dirty="0">
                <a:solidFill>
                  <a:schemeClr val="bg1"/>
                </a:solidFill>
                <a:latin typeface="Times New Roman" pitchFamily="18" charset="0"/>
                <a:cs typeface="Times New Roman" pitchFamily="18" charset="0"/>
              </a:rPr>
              <a:t>adultes </a:t>
            </a:r>
            <a:r>
              <a:rPr lang="fr-FR" sz="2400" dirty="0" smtClean="0">
                <a:solidFill>
                  <a:schemeClr val="bg1"/>
                </a:solidFill>
                <a:latin typeface="Times New Roman" pitchFamily="18" charset="0"/>
                <a:cs typeface="Times New Roman" pitchFamily="18" charset="0"/>
              </a:rPr>
              <a:t>de 18 ans et plus</a:t>
            </a:r>
            <a:endParaRPr lang="fr-FR" sz="2400" dirty="0">
              <a:solidFill>
                <a:schemeClr val="bg1"/>
              </a:solidFill>
              <a:latin typeface="Times New Roman" pitchFamily="18" charset="0"/>
              <a:cs typeface="Times New Roman" pitchFamily="18" charset="0"/>
            </a:endParaRPr>
          </a:p>
        </p:txBody>
      </p:sp>
      <p:pic>
        <p:nvPicPr>
          <p:cNvPr id="15366" name="Picture 8" descr="C:\Users\user\Desktop\682_hta-news.jpg"/>
          <p:cNvPicPr>
            <a:picLocks noChangeAspect="1" noChangeArrowheads="1"/>
          </p:cNvPicPr>
          <p:nvPr/>
        </p:nvPicPr>
        <p:blipFill>
          <a:blip r:embed="rId3" cstate="print"/>
          <a:srcRect/>
          <a:stretch>
            <a:fillRect/>
          </a:stretch>
        </p:blipFill>
        <p:spPr bwMode="auto">
          <a:xfrm>
            <a:off x="5652120" y="1412776"/>
            <a:ext cx="3491880" cy="2952328"/>
          </a:xfrm>
          <a:prstGeom prst="rect">
            <a:avLst/>
          </a:prstGeom>
          <a:noFill/>
          <a:ln w="9525">
            <a:noFill/>
            <a:miter lim="800000"/>
            <a:headEnd/>
            <a:tailEnd/>
          </a:ln>
        </p:spPr>
      </p:pic>
      <p:sp>
        <p:nvSpPr>
          <p:cNvPr id="9" name="Oval 8"/>
          <p:cNvSpPr>
            <a:spLocks noChangeArrowheads="1"/>
          </p:cNvSpPr>
          <p:nvPr/>
        </p:nvSpPr>
        <p:spPr bwMode="auto">
          <a:xfrm>
            <a:off x="5724128" y="5446538"/>
            <a:ext cx="3384376" cy="1366838"/>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r-FR" sz="2400" dirty="0">
                <a:solidFill>
                  <a:srgbClr val="FFFF00"/>
                </a:solidFill>
                <a:latin typeface="Times New Roman" pitchFamily="18" charset="0"/>
                <a:cs typeface="Times New Roman" pitchFamily="18" charset="0"/>
              </a:rPr>
              <a:t>Consensus des sociétés </a:t>
            </a:r>
          </a:p>
          <a:p>
            <a:pPr algn="ctr">
              <a:defRPr/>
            </a:pPr>
            <a:r>
              <a:rPr lang="fr-FR" sz="2400" dirty="0">
                <a:solidFill>
                  <a:srgbClr val="FFFF00"/>
                </a:solidFill>
                <a:latin typeface="Times New Roman" pitchFamily="18" charset="0"/>
                <a:cs typeface="Times New Roman" pitchFamily="18" charset="0"/>
              </a:rPr>
              <a:t>savantes</a:t>
            </a:r>
          </a:p>
        </p:txBody>
      </p:sp>
      <p:sp>
        <p:nvSpPr>
          <p:cNvPr id="11" name="Rectangle à coins arrondis 4"/>
          <p:cNvSpPr>
            <a:spLocks noGrp="1"/>
          </p:cNvSpPr>
          <p:nvPr>
            <p:ph type="title"/>
          </p:nvPr>
        </p:nvSpPr>
        <p:spPr>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6000" b="1" dirty="0" smtClean="0">
                <a:solidFill>
                  <a:sysClr val="windowText" lastClr="000000"/>
                </a:solidFill>
              </a:rPr>
              <a:t>DEFINITION</a:t>
            </a:r>
            <a:endParaRPr lang="fr-FR" sz="6000" b="1" dirty="0">
              <a:solidFill>
                <a:sysClr val="windowText" lastClr="000000"/>
              </a:solidFill>
            </a:endParaRPr>
          </a:p>
        </p:txBody>
      </p:sp>
      <p:sp>
        <p:nvSpPr>
          <p:cNvPr id="3" name="Flèche vers le haut 2"/>
          <p:cNvSpPr/>
          <p:nvPr/>
        </p:nvSpPr>
        <p:spPr>
          <a:xfrm>
            <a:off x="7236296" y="4221088"/>
            <a:ext cx="484632" cy="126644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ransition spd="slow">
    <p:comb/>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2" name="Rectangle 1"/>
          <p:cNvSpPr/>
          <p:nvPr/>
        </p:nvSpPr>
        <p:spPr>
          <a:xfrm>
            <a:off x="362060" y="1556792"/>
            <a:ext cx="6730220" cy="954107"/>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i="1" dirty="0"/>
              <a:t>Promouvoir le bon </a:t>
            </a:r>
            <a:r>
              <a:rPr lang="fr-FR" sz="2800" b="1" i="1" dirty="0" smtClean="0"/>
              <a:t>usage du </a:t>
            </a:r>
            <a:r>
              <a:rPr lang="fr-FR" sz="2800" b="1" i="1" dirty="0"/>
              <a:t>médicament </a:t>
            </a:r>
            <a:r>
              <a:rPr lang="fr-FR" sz="2800" b="1" i="1" dirty="0" smtClean="0"/>
              <a:t>et l’observance </a:t>
            </a:r>
            <a:r>
              <a:rPr lang="fr-FR" sz="2800" b="1" i="1" dirty="0"/>
              <a:t>des traitements</a:t>
            </a:r>
            <a:endParaRPr lang="fr-FR" sz="2800" dirty="0"/>
          </a:p>
        </p:txBody>
      </p:sp>
      <p:sp>
        <p:nvSpPr>
          <p:cNvPr id="3" name="Rectangle 2"/>
          <p:cNvSpPr/>
          <p:nvPr/>
        </p:nvSpPr>
        <p:spPr>
          <a:xfrm>
            <a:off x="145630" y="2483953"/>
            <a:ext cx="9036496" cy="3323987"/>
          </a:xfrm>
          <a:prstGeom prst="rect">
            <a:avLst/>
          </a:prstGeom>
          <a:solidFill>
            <a:schemeClr val="accent2">
              <a:lumMod val="20000"/>
              <a:lumOff val="80000"/>
            </a:schemeClr>
          </a:solidFill>
        </p:spPr>
        <p:txBody>
          <a:bodyPr wrap="square">
            <a:spAutoFit/>
          </a:bodyPr>
          <a:lstStyle/>
          <a:p>
            <a:pPr marL="457200" indent="-457200">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I</a:t>
            </a:r>
            <a:r>
              <a:rPr lang="fr-FR" sz="2800" dirty="0" smtClean="0">
                <a:latin typeface="Times New Roman" panose="02020603050405020304" pitchFamily="18" charset="0"/>
                <a:cs typeface="Times New Roman" panose="02020603050405020304" pitchFamily="18" charset="0"/>
              </a:rPr>
              <a:t>nsister </a:t>
            </a:r>
            <a:r>
              <a:rPr lang="fr-FR" sz="2800" dirty="0">
                <a:latin typeface="Times New Roman" panose="02020603050405020304" pitchFamily="18" charset="0"/>
                <a:cs typeface="Times New Roman" panose="02020603050405020304" pitchFamily="18" charset="0"/>
              </a:rPr>
              <a:t>sur la nécessité d’un </a:t>
            </a:r>
            <a:r>
              <a:rPr lang="fr-FR" sz="2800" dirty="0" smtClean="0">
                <a:latin typeface="Times New Roman" panose="02020603050405020304" pitchFamily="18" charset="0"/>
                <a:cs typeface="Times New Roman" panose="02020603050405020304" pitchFamily="18" charset="0"/>
              </a:rPr>
              <a:t>suivi médical </a:t>
            </a:r>
            <a:r>
              <a:rPr lang="fr-FR" sz="2800" dirty="0">
                <a:latin typeface="Times New Roman" panose="02020603050405020304" pitchFamily="18" charset="0"/>
                <a:cs typeface="Times New Roman" panose="02020603050405020304" pitchFamily="18" charset="0"/>
              </a:rPr>
              <a:t>et biologique régulier </a:t>
            </a:r>
          </a:p>
          <a:p>
            <a:pPr marL="457200" indent="-457200">
              <a:lnSpc>
                <a:spcPct val="150000"/>
              </a:lnSpc>
              <a:buFont typeface="Wingdings" panose="05000000000000000000" pitchFamily="2" charset="2"/>
              <a:buChar char="v"/>
            </a:pPr>
            <a:r>
              <a:rPr lang="fr-FR" sz="2800" dirty="0" smtClean="0">
                <a:latin typeface="Times New Roman" panose="02020603050405020304" pitchFamily="18" charset="0"/>
                <a:cs typeface="Times New Roman" panose="02020603050405020304" pitchFamily="18" charset="0"/>
              </a:rPr>
              <a:t>rester </a:t>
            </a:r>
            <a:r>
              <a:rPr lang="fr-FR" sz="2800" dirty="0">
                <a:latin typeface="Times New Roman" panose="02020603050405020304" pitchFamily="18" charset="0"/>
                <a:cs typeface="Times New Roman" panose="02020603050405020304" pitchFamily="18" charset="0"/>
              </a:rPr>
              <a:t>vigilant face à la </a:t>
            </a:r>
            <a:r>
              <a:rPr lang="fr-FR" sz="2800" dirty="0" smtClean="0">
                <a:latin typeface="Times New Roman" panose="02020603050405020304" pitchFamily="18" charset="0"/>
                <a:cs typeface="Times New Roman" panose="02020603050405020304" pitchFamily="18" charset="0"/>
              </a:rPr>
              <a:t>dispensation de médicament prescrits </a:t>
            </a:r>
            <a:r>
              <a:rPr lang="fr-FR" sz="2800" dirty="0">
                <a:latin typeface="Times New Roman" panose="02020603050405020304" pitchFamily="18" charset="0"/>
                <a:cs typeface="Times New Roman" panose="02020603050405020304" pitchFamily="18" charset="0"/>
              </a:rPr>
              <a:t>ou non </a:t>
            </a:r>
            <a:r>
              <a:rPr lang="fr-FR" sz="2800" dirty="0" smtClean="0">
                <a:latin typeface="Times New Roman" panose="02020603050405020304" pitchFamily="18" charset="0"/>
                <a:cs typeface="Times New Roman" panose="02020603050405020304" pitchFamily="18" charset="0"/>
              </a:rPr>
              <a:t>–susceptibles </a:t>
            </a:r>
            <a:r>
              <a:rPr lang="fr-FR" sz="2800" dirty="0">
                <a:latin typeface="Times New Roman" panose="02020603050405020304" pitchFamily="18" charset="0"/>
                <a:cs typeface="Times New Roman" panose="02020603050405020304" pitchFamily="18" charset="0"/>
              </a:rPr>
              <a:t>de modifier l’efficacité</a:t>
            </a:r>
          </a:p>
          <a:p>
            <a:pPr>
              <a:lnSpc>
                <a:spcPct val="150000"/>
              </a:lnSpc>
            </a:pPr>
            <a:r>
              <a:rPr lang="fr-FR" sz="2800" dirty="0">
                <a:latin typeface="Times New Roman" panose="02020603050405020304" pitchFamily="18" charset="0"/>
                <a:cs typeface="Times New Roman" panose="02020603050405020304" pitchFamily="18" charset="0"/>
              </a:rPr>
              <a:t>des antihypertenseurs ou d’en </a:t>
            </a:r>
            <a:r>
              <a:rPr lang="fr-FR" sz="2800" dirty="0" smtClean="0">
                <a:latin typeface="Times New Roman" panose="02020603050405020304" pitchFamily="18" charset="0"/>
                <a:cs typeface="Times New Roman" panose="02020603050405020304" pitchFamily="18" charset="0"/>
              </a:rPr>
              <a:t>aggraver les effets indésirables</a:t>
            </a:r>
            <a:endParaRPr lang="fr-FR" dirty="0"/>
          </a:p>
        </p:txBody>
      </p:sp>
      <p:sp>
        <p:nvSpPr>
          <p:cNvPr id="4" name="Rectangle 3"/>
          <p:cNvSpPr/>
          <p:nvPr/>
        </p:nvSpPr>
        <p:spPr>
          <a:xfrm>
            <a:off x="3228" y="5949280"/>
            <a:ext cx="9140772" cy="769441"/>
          </a:xfrm>
          <a:prstGeom prst="rect">
            <a:avLst/>
          </a:prstGeom>
          <a:solidFill>
            <a:srgbClr val="FF0000"/>
          </a:solidFill>
        </p:spPr>
        <p:txBody>
          <a:bodyPr wrap="square">
            <a:spAutoFit/>
          </a:bodyPr>
          <a:lstStyle/>
          <a:p>
            <a:r>
              <a:rPr lang="fr-FR" sz="2200" dirty="0" smtClean="0"/>
              <a:t>Risque accru </a:t>
            </a:r>
            <a:r>
              <a:rPr lang="fr-FR" sz="2200" dirty="0"/>
              <a:t>d’insuffisance rénale lié à </a:t>
            </a:r>
            <a:r>
              <a:rPr lang="fr-FR" sz="2200" dirty="0" smtClean="0"/>
              <a:t>la prise </a:t>
            </a:r>
            <a:r>
              <a:rPr lang="fr-FR" sz="2200" dirty="0"/>
              <a:t>d’AINS chez des patients </a:t>
            </a:r>
            <a:r>
              <a:rPr lang="fr-FR" sz="2200" dirty="0" smtClean="0"/>
              <a:t>sous diurétiques</a:t>
            </a:r>
            <a:r>
              <a:rPr lang="fr-FR" sz="2200" dirty="0"/>
              <a:t>, IEC ou ARA-II, </a:t>
            </a:r>
            <a:r>
              <a:rPr lang="fr-FR" sz="2200" dirty="0" smtClean="0"/>
              <a:t>notamment chez </a:t>
            </a:r>
            <a:r>
              <a:rPr lang="fr-FR" sz="2200" dirty="0"/>
              <a:t>les sujets âgés</a:t>
            </a:r>
          </a:p>
        </p:txBody>
      </p:sp>
    </p:spTree>
    <p:extLst>
      <p:ext uri="{BB962C8B-B14F-4D97-AF65-F5344CB8AC3E}">
        <p14:creationId xmlns:p14="http://schemas.microsoft.com/office/powerpoint/2010/main" xmlns="" val="1442514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4" name="Rectangle 3"/>
          <p:cNvSpPr/>
          <p:nvPr/>
        </p:nvSpPr>
        <p:spPr>
          <a:xfrm>
            <a:off x="362060" y="1628800"/>
            <a:ext cx="6658212" cy="1015663"/>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3000" b="1" i="1" dirty="0"/>
              <a:t>Éduquer les </a:t>
            </a:r>
            <a:r>
              <a:rPr lang="fr-FR" sz="3000" b="1" i="1" dirty="0" smtClean="0"/>
              <a:t>patients à l’auto-mesure </a:t>
            </a:r>
            <a:r>
              <a:rPr lang="fr-FR" sz="3000" b="1" i="1" dirty="0"/>
              <a:t>tensionnelle</a:t>
            </a:r>
            <a:endParaRPr lang="fr-FR" sz="3000" dirty="0"/>
          </a:p>
        </p:txBody>
      </p:sp>
      <p:sp>
        <p:nvSpPr>
          <p:cNvPr id="6" name="Rectangle 5"/>
          <p:cNvSpPr/>
          <p:nvPr/>
        </p:nvSpPr>
        <p:spPr>
          <a:xfrm>
            <a:off x="107504" y="2996952"/>
            <a:ext cx="8784976" cy="2677656"/>
          </a:xfrm>
          <a:prstGeom prst="rect">
            <a:avLst/>
          </a:prstGeom>
          <a:solidFill>
            <a:schemeClr val="accent6">
              <a:lumMod val="40000"/>
              <a:lumOff val="60000"/>
            </a:schemeClr>
          </a:solidFill>
        </p:spPr>
        <p:txBody>
          <a:bodyPr wrap="square">
            <a:spAutoFit/>
          </a:bodyPr>
          <a:lstStyle/>
          <a:p>
            <a:pPr marL="457200" indent="-457200">
              <a:lnSpc>
                <a:spcPct val="150000"/>
              </a:lnSpc>
              <a:buFont typeface="Wingdings" panose="05000000000000000000" pitchFamily="2" charset="2"/>
              <a:buChar char="v"/>
            </a:pPr>
            <a:r>
              <a:rPr lang="fr-FR" sz="2800" dirty="0" smtClean="0">
                <a:latin typeface="Times New Roman" panose="02020603050405020304" pitchFamily="18" charset="0"/>
                <a:cs typeface="Times New Roman" panose="02020603050405020304" pitchFamily="18" charset="0"/>
              </a:rPr>
              <a:t> Délivrer un auto tensiomètre doit systématiquement s’accompagner d’une information pédagogique complète sur le mode d’utilisation pratique de l’appareil, la fréquence et les conditions de mesure</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05192830"/>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4" name="Rectangle 3"/>
          <p:cNvSpPr/>
          <p:nvPr/>
        </p:nvSpPr>
        <p:spPr>
          <a:xfrm>
            <a:off x="362060" y="1628800"/>
            <a:ext cx="6658212" cy="1015663"/>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3000" b="1" i="1" dirty="0"/>
              <a:t>Éduquer les </a:t>
            </a:r>
            <a:r>
              <a:rPr lang="fr-FR" sz="3000" b="1" i="1" dirty="0" smtClean="0"/>
              <a:t>patients à </a:t>
            </a:r>
            <a:r>
              <a:rPr lang="fr-FR" sz="3000" b="1" i="1" dirty="0"/>
              <a:t>l’</a:t>
            </a:r>
            <a:r>
              <a:rPr lang="fr-FR" sz="3000" b="1" i="1" dirty="0" err="1"/>
              <a:t>automesure</a:t>
            </a:r>
            <a:r>
              <a:rPr lang="fr-FR" sz="3000" b="1" i="1" dirty="0"/>
              <a:t> tensionnelle</a:t>
            </a:r>
            <a:endParaRPr lang="fr-FR" sz="3000" dirty="0"/>
          </a:p>
        </p:txBody>
      </p:sp>
      <p:sp>
        <p:nvSpPr>
          <p:cNvPr id="7" name="Rectangle 6"/>
          <p:cNvSpPr/>
          <p:nvPr/>
        </p:nvSpPr>
        <p:spPr>
          <a:xfrm>
            <a:off x="179512" y="2644463"/>
            <a:ext cx="8242387" cy="2677656"/>
          </a:xfrm>
          <a:prstGeom prst="rect">
            <a:avLst/>
          </a:prstGeom>
          <a:solidFill>
            <a:srgbClr val="FFFF00"/>
          </a:solidFill>
        </p:spPr>
        <p:txBody>
          <a:bodyPr wrap="square">
            <a:spAutoFit/>
          </a:bodyPr>
          <a:lstStyle/>
          <a:p>
            <a:pPr marL="457200" indent="-457200">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Demander au patient </a:t>
            </a:r>
            <a:r>
              <a:rPr lang="fr-FR" sz="2800" dirty="0" smtClean="0">
                <a:latin typeface="Times New Roman" panose="02020603050405020304" pitchFamily="18" charset="0"/>
                <a:cs typeface="Times New Roman" panose="02020603050405020304" pitchFamily="18" charset="0"/>
              </a:rPr>
              <a:t>de mesurer </a:t>
            </a:r>
            <a:r>
              <a:rPr lang="fr-FR" sz="2800" dirty="0">
                <a:latin typeface="Times New Roman" panose="02020603050405020304" pitchFamily="18" charset="0"/>
                <a:cs typeface="Times New Roman" panose="02020603050405020304" pitchFamily="18" charset="0"/>
              </a:rPr>
              <a:t>lui-même sa tension dans </a:t>
            </a:r>
            <a:r>
              <a:rPr lang="fr-FR" sz="2800" dirty="0" smtClean="0">
                <a:latin typeface="Times New Roman" panose="02020603050405020304" pitchFamily="18" charset="0"/>
                <a:cs typeface="Times New Roman" panose="02020603050405020304" pitchFamily="18" charset="0"/>
              </a:rPr>
              <a:t>un endroit </a:t>
            </a:r>
            <a:r>
              <a:rPr lang="fr-FR" sz="2800" dirty="0">
                <a:latin typeface="Times New Roman" panose="02020603050405020304" pitchFamily="18" charset="0"/>
                <a:cs typeface="Times New Roman" panose="02020603050405020304" pitchFamily="18" charset="0"/>
              </a:rPr>
              <a:t>calme de l’officine, sous </a:t>
            </a:r>
            <a:r>
              <a:rPr lang="fr-FR" sz="2800" dirty="0" smtClean="0">
                <a:latin typeface="Times New Roman" panose="02020603050405020304" pitchFamily="18" charset="0"/>
                <a:cs typeface="Times New Roman" panose="02020603050405020304" pitchFamily="18" charset="0"/>
              </a:rPr>
              <a:t>les conseils du pharmacien</a:t>
            </a:r>
            <a:r>
              <a:rPr lang="fr-FR" sz="2800" dirty="0">
                <a:latin typeface="Times New Roman" panose="02020603050405020304" pitchFamily="18" charset="0"/>
                <a:cs typeface="Times New Roman" panose="02020603050405020304" pitchFamily="18" charset="0"/>
              </a:rPr>
              <a:t>, permet </a:t>
            </a:r>
            <a:r>
              <a:rPr lang="fr-FR" sz="2800" dirty="0" smtClean="0">
                <a:latin typeface="Times New Roman" panose="02020603050405020304" pitchFamily="18" charset="0"/>
                <a:cs typeface="Times New Roman" panose="02020603050405020304" pitchFamily="18" charset="0"/>
              </a:rPr>
              <a:t>un apprentissage </a:t>
            </a:r>
            <a:r>
              <a:rPr lang="fr-FR" sz="2800" dirty="0">
                <a:latin typeface="Times New Roman" panose="02020603050405020304" pitchFamily="18" charset="0"/>
                <a:cs typeface="Times New Roman" panose="02020603050405020304" pitchFamily="18" charset="0"/>
              </a:rPr>
              <a:t>efficace de </a:t>
            </a:r>
            <a:r>
              <a:rPr lang="fr-FR" sz="2800" dirty="0" smtClean="0">
                <a:latin typeface="Times New Roman" panose="02020603050405020304" pitchFamily="18" charset="0"/>
                <a:cs typeface="Times New Roman" panose="02020603050405020304" pitchFamily="18" charset="0"/>
              </a:rPr>
              <a:t>la technique d’auto-mesure.</a:t>
            </a:r>
            <a:endParaRPr lang="fr-FR"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179512" y="5661248"/>
            <a:ext cx="8657442" cy="954107"/>
          </a:xfrm>
          <a:prstGeom prst="rect">
            <a:avLst/>
          </a:prstGeom>
          <a:solidFill>
            <a:srgbClr val="00B050"/>
          </a:solidFill>
        </p:spPr>
        <p:txBody>
          <a:bodyPr wrap="square">
            <a:spAutoFit/>
          </a:bodyPr>
          <a:lstStyle/>
          <a:p>
            <a:r>
              <a:rPr lang="fr-FR" sz="2800" dirty="0" smtClean="0">
                <a:latin typeface="Times New Roman" panose="02020603050405020304" pitchFamily="18" charset="0"/>
                <a:cs typeface="Times New Roman" panose="02020603050405020304" pitchFamily="18" charset="0"/>
              </a:rPr>
              <a:t>Les appareils </a:t>
            </a:r>
            <a:r>
              <a:rPr lang="fr-FR" sz="2800" dirty="0">
                <a:latin typeface="Times New Roman" panose="02020603050405020304" pitchFamily="18" charset="0"/>
                <a:cs typeface="Times New Roman" panose="02020603050405020304" pitchFamily="18" charset="0"/>
              </a:rPr>
              <a:t>conseillés doivent figurer </a:t>
            </a:r>
            <a:r>
              <a:rPr lang="fr-FR" sz="2800" dirty="0" smtClean="0">
                <a:latin typeface="Times New Roman" panose="02020603050405020304" pitchFamily="18" charset="0"/>
                <a:cs typeface="Times New Roman" panose="02020603050405020304" pitchFamily="18" charset="0"/>
              </a:rPr>
              <a:t>sur la </a:t>
            </a:r>
            <a:r>
              <a:rPr lang="fr-FR" sz="2800" dirty="0">
                <a:latin typeface="Times New Roman" panose="02020603050405020304" pitchFamily="18" charset="0"/>
                <a:cs typeface="Times New Roman" panose="02020603050405020304" pitchFamily="18" charset="0"/>
              </a:rPr>
              <a:t>liste des </a:t>
            </a:r>
            <a:r>
              <a:rPr lang="fr-FR" sz="2800" dirty="0" smtClean="0">
                <a:latin typeface="Times New Roman" panose="02020603050405020304" pitchFamily="18" charset="0"/>
                <a:cs typeface="Times New Roman" panose="02020603050405020304" pitchFamily="18" charset="0"/>
              </a:rPr>
              <a:t>auto tensiomètres validés avec brassard huméral!</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98475861"/>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4" name="Rectangle 3"/>
          <p:cNvSpPr/>
          <p:nvPr/>
        </p:nvSpPr>
        <p:spPr>
          <a:xfrm>
            <a:off x="362060" y="1628800"/>
            <a:ext cx="6658212" cy="1015663"/>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3000" b="1" i="1" dirty="0"/>
              <a:t>Éduquer les </a:t>
            </a:r>
            <a:r>
              <a:rPr lang="fr-FR" sz="3000" b="1" i="1" dirty="0" smtClean="0"/>
              <a:t>patients à l’auto-mesure </a:t>
            </a:r>
            <a:r>
              <a:rPr lang="fr-FR" sz="3000" b="1" i="1" dirty="0"/>
              <a:t>tensionnelle</a:t>
            </a:r>
            <a:endParaRPr lang="fr-FR" sz="3000" dirty="0"/>
          </a:p>
        </p:txBody>
      </p:sp>
      <p:sp>
        <p:nvSpPr>
          <p:cNvPr id="2" name="Rectangle 1"/>
          <p:cNvSpPr/>
          <p:nvPr/>
        </p:nvSpPr>
        <p:spPr>
          <a:xfrm>
            <a:off x="179512" y="5661248"/>
            <a:ext cx="8657442" cy="954107"/>
          </a:xfrm>
          <a:prstGeom prst="rect">
            <a:avLst/>
          </a:prstGeom>
          <a:solidFill>
            <a:srgbClr val="00B050"/>
          </a:solidFill>
        </p:spPr>
        <p:txBody>
          <a:bodyPr wrap="square">
            <a:spAutoFit/>
          </a:bodyPr>
          <a:lstStyle/>
          <a:p>
            <a:r>
              <a:rPr lang="fr-FR" sz="2800" dirty="0" smtClean="0">
                <a:latin typeface="Times New Roman" panose="02020603050405020304" pitchFamily="18" charset="0"/>
                <a:cs typeface="Times New Roman" panose="02020603050405020304" pitchFamily="18" charset="0"/>
              </a:rPr>
              <a:t>Les appareils </a:t>
            </a:r>
            <a:r>
              <a:rPr lang="fr-FR" sz="2800" dirty="0">
                <a:latin typeface="Times New Roman" panose="02020603050405020304" pitchFamily="18" charset="0"/>
                <a:cs typeface="Times New Roman" panose="02020603050405020304" pitchFamily="18" charset="0"/>
              </a:rPr>
              <a:t>conseillés doivent figurer </a:t>
            </a:r>
            <a:r>
              <a:rPr lang="fr-FR" sz="2800" dirty="0" smtClean="0">
                <a:latin typeface="Times New Roman" panose="02020603050405020304" pitchFamily="18" charset="0"/>
                <a:cs typeface="Times New Roman" panose="02020603050405020304" pitchFamily="18" charset="0"/>
              </a:rPr>
              <a:t>sur la </a:t>
            </a:r>
            <a:r>
              <a:rPr lang="fr-FR" sz="2800" dirty="0">
                <a:latin typeface="Times New Roman" panose="02020603050405020304" pitchFamily="18" charset="0"/>
                <a:cs typeface="Times New Roman" panose="02020603050405020304" pitchFamily="18" charset="0"/>
              </a:rPr>
              <a:t>liste des </a:t>
            </a:r>
            <a:r>
              <a:rPr lang="fr-FR" sz="2800" dirty="0" smtClean="0">
                <a:latin typeface="Times New Roman" panose="02020603050405020304" pitchFamily="18" charset="0"/>
                <a:cs typeface="Times New Roman" panose="02020603050405020304" pitchFamily="18" charset="0"/>
              </a:rPr>
              <a:t>auto tensiomètres validés avec brassard huméral!</a:t>
            </a:r>
            <a:endParaRPr lang="fr-FR"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33712" y="2644463"/>
            <a:ext cx="8549042" cy="2677656"/>
          </a:xfrm>
          <a:prstGeom prst="rect">
            <a:avLst/>
          </a:prstGeom>
          <a:solidFill>
            <a:schemeClr val="accent6">
              <a:lumMod val="60000"/>
              <a:lumOff val="40000"/>
            </a:schemeClr>
          </a:solidFill>
          <a:ln>
            <a:solidFill>
              <a:srgbClr val="FF0000"/>
            </a:solidFill>
          </a:ln>
          <a:scene3d>
            <a:camera prst="orthographicFront"/>
            <a:lightRig rig="threePt" dir="t"/>
          </a:scene3d>
          <a:sp3d>
            <a:bevelT/>
          </a:sp3d>
        </p:spPr>
        <p:txBody>
          <a:bodyPr wrap="square">
            <a:spAutoFit/>
          </a:bodyPr>
          <a:lstStyle/>
          <a:p>
            <a:pPr>
              <a:lnSpc>
                <a:spcPct val="150000"/>
              </a:lnSpc>
            </a:pPr>
            <a:r>
              <a:rPr lang="fr-FR" sz="2800" dirty="0">
                <a:latin typeface="Times New Roman" panose="02020603050405020304" pitchFamily="18" charset="0"/>
                <a:cs typeface="Times New Roman" panose="02020603050405020304" pitchFamily="18" charset="0"/>
              </a:rPr>
              <a:t>Face aux résultats </a:t>
            </a:r>
            <a:r>
              <a:rPr lang="fr-FR" sz="2800" dirty="0" smtClean="0">
                <a:latin typeface="Times New Roman" panose="02020603050405020304" pitchFamily="18" charset="0"/>
                <a:cs typeface="Times New Roman" panose="02020603050405020304" pitchFamily="18" charset="0"/>
              </a:rPr>
              <a:t>d’auto-mesure</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le pharmacien </a:t>
            </a:r>
            <a:r>
              <a:rPr lang="fr-FR" sz="2800" dirty="0">
                <a:latin typeface="Times New Roman" panose="02020603050405020304" pitchFamily="18" charset="0"/>
                <a:cs typeface="Times New Roman" panose="02020603050405020304" pitchFamily="18" charset="0"/>
              </a:rPr>
              <a:t>orientera le patient </a:t>
            </a:r>
            <a:r>
              <a:rPr lang="fr-FR" sz="2800" dirty="0" smtClean="0">
                <a:latin typeface="Times New Roman" panose="02020603050405020304" pitchFamily="18" charset="0"/>
                <a:cs typeface="Times New Roman" panose="02020603050405020304" pitchFamily="18" charset="0"/>
              </a:rPr>
              <a:t>vers une </a:t>
            </a:r>
            <a:r>
              <a:rPr lang="fr-FR" sz="2800" dirty="0">
                <a:latin typeface="Times New Roman" panose="02020603050405020304" pitchFamily="18" charset="0"/>
                <a:cs typeface="Times New Roman" panose="02020603050405020304" pitchFamily="18" charset="0"/>
              </a:rPr>
              <a:t>consultation médicale si </a:t>
            </a:r>
            <a:r>
              <a:rPr lang="fr-FR" sz="2800" dirty="0" smtClean="0">
                <a:latin typeface="Times New Roman" panose="02020603050405020304" pitchFamily="18" charset="0"/>
                <a:cs typeface="Times New Roman" panose="02020603050405020304" pitchFamily="18" charset="0"/>
              </a:rPr>
              <a:t>nécessaire</a:t>
            </a:r>
          </a:p>
          <a:p>
            <a:pPr>
              <a:lnSpc>
                <a:spcPct val="150000"/>
              </a:lnSpc>
            </a:pPr>
            <a:r>
              <a:rPr lang="fr-FR" sz="2800" dirty="0" smtClean="0">
                <a:latin typeface="Times New Roman" panose="02020603050405020304" pitchFamily="18" charset="0"/>
                <a:cs typeface="Times New Roman" panose="02020603050405020304" pitchFamily="18" charset="0"/>
              </a:rPr>
              <a:t>l’interprétation </a:t>
            </a:r>
            <a:r>
              <a:rPr lang="fr-FR" sz="2800" dirty="0">
                <a:latin typeface="Times New Roman" panose="02020603050405020304" pitchFamily="18" charset="0"/>
                <a:cs typeface="Times New Roman" panose="02020603050405020304" pitchFamily="18" charset="0"/>
              </a:rPr>
              <a:t>des résultats </a:t>
            </a:r>
            <a:r>
              <a:rPr lang="fr-FR" sz="2800" dirty="0" smtClean="0">
                <a:latin typeface="Times New Roman" panose="02020603050405020304" pitchFamily="18" charset="0"/>
                <a:cs typeface="Times New Roman" panose="02020603050405020304" pitchFamily="18" charset="0"/>
              </a:rPr>
              <a:t>d’auto-mesure restant </a:t>
            </a:r>
            <a:r>
              <a:rPr lang="fr-FR" sz="2800" dirty="0">
                <a:latin typeface="Times New Roman" panose="02020603050405020304" pitchFamily="18" charset="0"/>
                <a:cs typeface="Times New Roman" panose="02020603050405020304" pitchFamily="18" charset="0"/>
              </a:rPr>
              <a:t>un acte </a:t>
            </a:r>
            <a:r>
              <a:rPr lang="fr-FR" sz="2800" dirty="0" smtClean="0">
                <a:latin typeface="Times New Roman" panose="02020603050405020304" pitchFamily="18" charset="0"/>
                <a:cs typeface="Times New Roman" panose="02020603050405020304" pitchFamily="18" charset="0"/>
              </a:rPr>
              <a:t>médical.</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39374767"/>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6" name="Rectangle 5"/>
          <p:cNvSpPr/>
          <p:nvPr/>
        </p:nvSpPr>
        <p:spPr>
          <a:xfrm>
            <a:off x="362060" y="1628800"/>
            <a:ext cx="6658212" cy="954107"/>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i="1" dirty="0"/>
              <a:t>Orienter le </a:t>
            </a:r>
            <a:r>
              <a:rPr lang="fr-FR" sz="2800" b="1" i="1" dirty="0" smtClean="0"/>
              <a:t>patient vers </a:t>
            </a:r>
            <a:r>
              <a:rPr lang="fr-FR" sz="2800" b="1" i="1" dirty="0"/>
              <a:t>une </a:t>
            </a:r>
            <a:r>
              <a:rPr lang="fr-FR" sz="2800" b="1" i="1" dirty="0" smtClean="0"/>
              <a:t>consultation médicale</a:t>
            </a:r>
            <a:r>
              <a:rPr lang="fr-FR" sz="2800" b="1" i="1" dirty="0"/>
              <a:t>, en </a:t>
            </a:r>
            <a:r>
              <a:rPr lang="fr-FR" sz="2800" b="1" i="1" dirty="0" smtClean="0"/>
              <a:t>cas….</a:t>
            </a:r>
            <a:endParaRPr lang="fr-FR" sz="2800" dirty="0"/>
          </a:p>
        </p:txBody>
      </p:sp>
      <p:sp>
        <p:nvSpPr>
          <p:cNvPr id="7" name="Rectangle 6"/>
          <p:cNvSpPr/>
          <p:nvPr/>
        </p:nvSpPr>
        <p:spPr>
          <a:xfrm>
            <a:off x="365549" y="2996952"/>
            <a:ext cx="8005927"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C</a:t>
            </a:r>
            <a:r>
              <a:rPr lang="fr-FR" sz="2800" dirty="0" smtClean="0">
                <a:latin typeface="Times New Roman" panose="02020603050405020304" pitchFamily="18" charset="0"/>
                <a:cs typeface="Times New Roman" panose="02020603050405020304" pitchFamily="18" charset="0"/>
              </a:rPr>
              <a:t>hiffres </a:t>
            </a:r>
            <a:r>
              <a:rPr lang="fr-FR" sz="2800" dirty="0">
                <a:latin typeface="Times New Roman" panose="02020603050405020304" pitchFamily="18" charset="0"/>
                <a:cs typeface="Times New Roman" panose="02020603050405020304" pitchFamily="18" charset="0"/>
              </a:rPr>
              <a:t>tensionnels (mesurés </a:t>
            </a:r>
            <a:r>
              <a:rPr lang="fr-FR" sz="2800" dirty="0" smtClean="0">
                <a:latin typeface="Times New Roman" panose="02020603050405020304" pitchFamily="18" charset="0"/>
                <a:cs typeface="Times New Roman" panose="02020603050405020304" pitchFamily="18" charset="0"/>
              </a:rPr>
              <a:t>au domicile</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dépassant les normes fixées</a:t>
            </a:r>
            <a:endParaRPr lang="fr-FR" sz="2800" dirty="0">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A</a:t>
            </a:r>
            <a:r>
              <a:rPr lang="fr-FR" sz="2800" dirty="0" smtClean="0">
                <a:latin typeface="Times New Roman" panose="02020603050405020304" pitchFamily="18" charset="0"/>
                <a:cs typeface="Times New Roman" panose="02020603050405020304" pitchFamily="18" charset="0"/>
              </a:rPr>
              <a:t>pparition </a:t>
            </a:r>
            <a:r>
              <a:rPr lang="fr-FR" sz="2800" dirty="0">
                <a:latin typeface="Times New Roman" panose="02020603050405020304" pitchFamily="18" charset="0"/>
                <a:cs typeface="Times New Roman" panose="02020603050405020304" pitchFamily="18" charset="0"/>
              </a:rPr>
              <a:t>de </a:t>
            </a:r>
            <a:r>
              <a:rPr lang="fr-FR" sz="2800" dirty="0" smtClean="0">
                <a:latin typeface="Times New Roman" panose="02020603050405020304" pitchFamily="18" charset="0"/>
                <a:cs typeface="Times New Roman" panose="02020603050405020304" pitchFamily="18" charset="0"/>
              </a:rPr>
              <a:t>signes cliniques évocateurs d’une </a:t>
            </a:r>
            <a:r>
              <a:rPr lang="fr-FR" sz="2800" dirty="0">
                <a:latin typeface="Times New Roman" panose="02020603050405020304" pitchFamily="18" charset="0"/>
                <a:cs typeface="Times New Roman" panose="02020603050405020304" pitchFamily="18" charset="0"/>
              </a:rPr>
              <a:t>HTA </a:t>
            </a:r>
            <a:r>
              <a:rPr lang="fr-FR" sz="2800" dirty="0" smtClean="0">
                <a:latin typeface="Times New Roman" panose="02020603050405020304" pitchFamily="18" charset="0"/>
                <a:cs typeface="Times New Roman" panose="02020603050405020304" pitchFamily="18" charset="0"/>
              </a:rPr>
              <a:t>(Signes de DIEULAFOY)</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61293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a:off x="362061" y="476672"/>
            <a:ext cx="7643866"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Rôle du pharmacien!</a:t>
            </a:r>
            <a:endParaRPr lang="fr-FR" sz="4800" b="1" dirty="0">
              <a:latin typeface="Times New Roman" pitchFamily="18" charset="0"/>
              <a:cs typeface="Times New Roman" pitchFamily="18" charset="0"/>
            </a:endParaRPr>
          </a:p>
        </p:txBody>
      </p:sp>
      <p:sp>
        <p:nvSpPr>
          <p:cNvPr id="6" name="Rectangle 5"/>
          <p:cNvSpPr/>
          <p:nvPr/>
        </p:nvSpPr>
        <p:spPr>
          <a:xfrm>
            <a:off x="362060" y="1628800"/>
            <a:ext cx="6658212" cy="954107"/>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800" b="1" i="1" dirty="0"/>
              <a:t>Orienter le </a:t>
            </a:r>
            <a:r>
              <a:rPr lang="fr-FR" sz="2800" b="1" i="1" dirty="0" smtClean="0"/>
              <a:t>patient vers </a:t>
            </a:r>
            <a:r>
              <a:rPr lang="fr-FR" sz="2800" b="1" i="1" dirty="0"/>
              <a:t>une </a:t>
            </a:r>
            <a:r>
              <a:rPr lang="fr-FR" sz="2800" b="1" i="1" dirty="0" smtClean="0"/>
              <a:t>consultation médicale</a:t>
            </a:r>
            <a:r>
              <a:rPr lang="fr-FR" sz="2800" b="1" i="1" dirty="0"/>
              <a:t>, en </a:t>
            </a:r>
            <a:r>
              <a:rPr lang="fr-FR" sz="2800" b="1" i="1" dirty="0" smtClean="0"/>
              <a:t>cas….</a:t>
            </a:r>
            <a:endParaRPr lang="fr-FR" sz="2800" dirty="0"/>
          </a:p>
        </p:txBody>
      </p:sp>
      <p:sp>
        <p:nvSpPr>
          <p:cNvPr id="8" name="Rectangle 7"/>
          <p:cNvSpPr/>
          <p:nvPr/>
        </p:nvSpPr>
        <p:spPr>
          <a:xfrm>
            <a:off x="107505" y="2583814"/>
            <a:ext cx="8928992" cy="3970318"/>
          </a:xfrm>
          <a:prstGeom prst="rect">
            <a:avLst/>
          </a:prstGeom>
          <a:solidFill>
            <a:srgbClr val="92D050"/>
          </a:solidFill>
        </p:spPr>
        <p:txBody>
          <a:bodyPr wrap="square">
            <a:spAutoFit/>
          </a:bodyPr>
          <a:lstStyle/>
          <a:p>
            <a:pPr marL="457200" indent="-457200">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S</a:t>
            </a:r>
            <a:r>
              <a:rPr lang="fr-FR" sz="2800" dirty="0" smtClean="0">
                <a:latin typeface="Times New Roman" panose="02020603050405020304" pitchFamily="18" charset="0"/>
                <a:cs typeface="Times New Roman" panose="02020603050405020304" pitchFamily="18" charset="0"/>
              </a:rPr>
              <a:t>urvenue </a:t>
            </a:r>
            <a:r>
              <a:rPr lang="fr-FR" sz="2800" dirty="0">
                <a:latin typeface="Times New Roman" panose="02020603050405020304" pitchFamily="18" charset="0"/>
                <a:cs typeface="Times New Roman" panose="02020603050405020304" pitchFamily="18" charset="0"/>
              </a:rPr>
              <a:t>d’effets indésirables </a:t>
            </a:r>
            <a:r>
              <a:rPr lang="fr-FR" sz="2800" dirty="0" smtClean="0">
                <a:latin typeface="Times New Roman" panose="02020603050405020304" pitchFamily="18" charset="0"/>
                <a:cs typeface="Times New Roman" panose="02020603050405020304" pitchFamily="18" charset="0"/>
              </a:rPr>
              <a:t>du traitement </a:t>
            </a:r>
            <a:r>
              <a:rPr lang="fr-FR" sz="2800" dirty="0">
                <a:latin typeface="Times New Roman" panose="02020603050405020304" pitchFamily="18" charset="0"/>
                <a:cs typeface="Times New Roman" panose="02020603050405020304" pitchFamily="18" charset="0"/>
              </a:rPr>
              <a:t>antihypertenseur (</a:t>
            </a:r>
            <a:r>
              <a:rPr lang="fr-FR" sz="2800" dirty="0" smtClean="0">
                <a:latin typeface="Times New Roman" panose="02020603050405020304" pitchFamily="18" charset="0"/>
                <a:cs typeface="Times New Roman" panose="02020603050405020304" pitchFamily="18" charset="0"/>
              </a:rPr>
              <a:t>bradycardie importante</a:t>
            </a:r>
            <a:r>
              <a:rPr lang="fr-FR" sz="2800" dirty="0">
                <a:latin typeface="Times New Roman" panose="02020603050405020304" pitchFamily="18" charset="0"/>
                <a:cs typeface="Times New Roman" panose="02020603050405020304" pitchFamily="18" charset="0"/>
              </a:rPr>
              <a:t>, </a:t>
            </a:r>
            <a:r>
              <a:rPr lang="fr-FR" sz="2800" dirty="0" smtClean="0">
                <a:latin typeface="Times New Roman" panose="02020603050405020304" pitchFamily="18" charset="0"/>
                <a:cs typeface="Times New Roman" panose="02020603050405020304" pitchFamily="18" charset="0"/>
              </a:rPr>
              <a:t>œdèmes, toux gênante</a:t>
            </a:r>
            <a:r>
              <a:rPr lang="fr-FR" sz="2800" dirty="0">
                <a:latin typeface="Times New Roman" panose="02020603050405020304" pitchFamily="18" charset="0"/>
                <a:cs typeface="Times New Roman" panose="02020603050405020304" pitchFamily="18" charset="0"/>
              </a:rPr>
              <a:t>…) ;</a:t>
            </a:r>
          </a:p>
          <a:p>
            <a:pPr marL="457200" indent="-457200">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S</a:t>
            </a:r>
            <a:r>
              <a:rPr lang="fr-FR" sz="2800" dirty="0" smtClean="0">
                <a:latin typeface="Times New Roman" panose="02020603050405020304" pitchFamily="18" charset="0"/>
                <a:cs typeface="Times New Roman" panose="02020603050405020304" pitchFamily="18" charset="0"/>
              </a:rPr>
              <a:t>ignes </a:t>
            </a:r>
            <a:r>
              <a:rPr lang="fr-FR" sz="2800" dirty="0">
                <a:latin typeface="Times New Roman" panose="02020603050405020304" pitchFamily="18" charset="0"/>
                <a:cs typeface="Times New Roman" panose="02020603050405020304" pitchFamily="18" charset="0"/>
              </a:rPr>
              <a:t>évocateurs d’une </a:t>
            </a:r>
            <a:r>
              <a:rPr lang="fr-FR" sz="2800" dirty="0" smtClean="0">
                <a:latin typeface="Times New Roman" panose="02020603050405020304" pitchFamily="18" charset="0"/>
                <a:cs typeface="Times New Roman" panose="02020603050405020304" pitchFamily="18" charset="0"/>
              </a:rPr>
              <a:t>urgence hypertensive l’orientation doit </a:t>
            </a:r>
            <a:r>
              <a:rPr lang="fr-FR" sz="2800" dirty="0">
                <a:latin typeface="Times New Roman" panose="02020603050405020304" pitchFamily="18" charset="0"/>
                <a:cs typeface="Times New Roman" panose="02020603050405020304" pitchFamily="18" charset="0"/>
              </a:rPr>
              <a:t>se faire en urgence vers </a:t>
            </a:r>
            <a:r>
              <a:rPr lang="fr-FR" sz="2800" dirty="0" smtClean="0">
                <a:latin typeface="Times New Roman" panose="02020603050405020304" pitchFamily="18" charset="0"/>
                <a:cs typeface="Times New Roman" panose="02020603050405020304" pitchFamily="18" charset="0"/>
              </a:rPr>
              <a:t>un service </a:t>
            </a:r>
            <a:r>
              <a:rPr lang="fr-FR" sz="2800" dirty="0">
                <a:latin typeface="Times New Roman" panose="02020603050405020304" pitchFamily="18" charset="0"/>
                <a:cs typeface="Times New Roman" panose="02020603050405020304" pitchFamily="18" charset="0"/>
              </a:rPr>
              <a:t>hospitalier spécialisé</a:t>
            </a:r>
          </a:p>
        </p:txBody>
      </p:sp>
    </p:spTree>
    <p:extLst>
      <p:ext uri="{BB962C8B-B14F-4D97-AF65-F5344CB8AC3E}">
        <p14:creationId xmlns:p14="http://schemas.microsoft.com/office/powerpoint/2010/main" xmlns="" val="2357835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85786" y="3026631"/>
            <a:ext cx="7643866" cy="2308324"/>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Les erreurs à ne pas commettre par le pharmacien!</a:t>
            </a:r>
            <a:endParaRPr lang="fr-FR" sz="4800" b="1" dirty="0">
              <a:latin typeface="Times New Roman" pitchFamily="18" charset="0"/>
              <a:cs typeface="Times New Roman" pitchFamily="18" charset="0"/>
            </a:endParaRPr>
          </a:p>
        </p:txBody>
      </p:sp>
      <p:pic>
        <p:nvPicPr>
          <p:cNvPr id="385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35949"/>
            <a:ext cx="2411760" cy="2266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85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063"/>
            <a:ext cx="4048125" cy="23858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62135360"/>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88640"/>
            <a:ext cx="9144000"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Les erreurs à ne pas commettre par le pharmacien!</a:t>
            </a:r>
            <a:endParaRPr lang="fr-FR" sz="4800" b="1" dirty="0">
              <a:latin typeface="Times New Roman" pitchFamily="18" charset="0"/>
              <a:cs typeface="Times New Roman" pitchFamily="18" charset="0"/>
            </a:endParaRPr>
          </a:p>
        </p:txBody>
      </p:sp>
      <p:sp>
        <p:nvSpPr>
          <p:cNvPr id="2" name="Rectangle 1"/>
          <p:cNvSpPr/>
          <p:nvPr/>
        </p:nvSpPr>
        <p:spPr>
          <a:xfrm>
            <a:off x="0" y="2436082"/>
            <a:ext cx="5366838" cy="1384995"/>
          </a:xfrm>
          <a:prstGeom prst="rect">
            <a:avLst/>
          </a:prstGeom>
          <a:solidFill>
            <a:srgbClr val="FF0000"/>
          </a:solidFill>
        </p:spPr>
        <p:txBody>
          <a:bodyPr wrap="square">
            <a:spAutoFit/>
          </a:bodyPr>
          <a:lstStyle/>
          <a:p>
            <a:pPr>
              <a:lnSpc>
                <a:spcPct val="150000"/>
              </a:lnSpc>
            </a:pPr>
            <a:r>
              <a:rPr lang="fr-FR" sz="2800" dirty="0">
                <a:solidFill>
                  <a:schemeClr val="bg1"/>
                </a:solidFill>
                <a:latin typeface="Times New Roman" panose="02020603050405020304" pitchFamily="18" charset="0"/>
                <a:cs typeface="Times New Roman" panose="02020603050405020304" pitchFamily="18" charset="0"/>
              </a:rPr>
              <a:t>P</a:t>
            </a:r>
            <a:r>
              <a:rPr lang="fr-FR" sz="2800" dirty="0" smtClean="0">
                <a:solidFill>
                  <a:schemeClr val="bg1"/>
                </a:solidFill>
                <a:latin typeface="Times New Roman" panose="02020603050405020304" pitchFamily="18" charset="0"/>
                <a:cs typeface="Times New Roman" panose="02020603050405020304" pitchFamily="18" charset="0"/>
              </a:rPr>
              <a:t>roposer </a:t>
            </a:r>
            <a:r>
              <a:rPr lang="fr-FR" sz="2800" dirty="0">
                <a:solidFill>
                  <a:schemeClr val="bg1"/>
                </a:solidFill>
                <a:latin typeface="Times New Roman" panose="02020603050405020304" pitchFamily="18" charset="0"/>
                <a:cs typeface="Times New Roman" panose="02020603050405020304" pitchFamily="18" charset="0"/>
              </a:rPr>
              <a:t>à la vente des tensiomètres</a:t>
            </a:r>
          </a:p>
          <a:p>
            <a:pPr>
              <a:lnSpc>
                <a:spcPct val="150000"/>
              </a:lnSpc>
            </a:pPr>
            <a:r>
              <a:rPr lang="fr-FR" sz="2800" dirty="0">
                <a:solidFill>
                  <a:schemeClr val="bg1"/>
                </a:solidFill>
                <a:latin typeface="Times New Roman" panose="02020603050405020304" pitchFamily="18" charset="0"/>
                <a:cs typeface="Times New Roman" panose="02020603050405020304" pitchFamily="18" charset="0"/>
              </a:rPr>
              <a:t>non </a:t>
            </a:r>
            <a:r>
              <a:rPr lang="fr-FR" sz="2800" dirty="0" smtClean="0">
                <a:solidFill>
                  <a:schemeClr val="bg1"/>
                </a:solidFill>
                <a:latin typeface="Times New Roman" panose="02020603050405020304" pitchFamily="18" charset="0"/>
                <a:cs typeface="Times New Roman" panose="02020603050405020304" pitchFamily="18" charset="0"/>
              </a:rPr>
              <a:t>validés!</a:t>
            </a: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3743619"/>
            <a:ext cx="5404008" cy="1384995"/>
          </a:xfrm>
          <a:prstGeom prst="rect">
            <a:avLst/>
          </a:prstGeom>
          <a:solidFill>
            <a:schemeClr val="tx2">
              <a:lumMod val="50000"/>
            </a:schemeClr>
          </a:solidFill>
        </p:spPr>
        <p:txBody>
          <a:bodyPr wrap="square">
            <a:spAutoFit/>
          </a:bodyPr>
          <a:lstStyle/>
          <a:p>
            <a:pPr>
              <a:lnSpc>
                <a:spcPct val="150000"/>
              </a:lnSpc>
            </a:pPr>
            <a:r>
              <a:rPr lang="fr-FR" sz="2800" dirty="0">
                <a:solidFill>
                  <a:schemeClr val="bg1"/>
                </a:solidFill>
                <a:latin typeface="Times New Roman" panose="02020603050405020304" pitchFamily="18" charset="0"/>
                <a:cs typeface="Times New Roman" panose="02020603050405020304" pitchFamily="18" charset="0"/>
              </a:rPr>
              <a:t>E</a:t>
            </a:r>
            <a:r>
              <a:rPr lang="fr-FR" sz="2800" dirty="0" smtClean="0">
                <a:solidFill>
                  <a:schemeClr val="bg1"/>
                </a:solidFill>
                <a:latin typeface="Times New Roman" panose="02020603050405020304" pitchFamily="18" charset="0"/>
                <a:cs typeface="Times New Roman" panose="02020603050405020304" pitchFamily="18" charset="0"/>
              </a:rPr>
              <a:t>ffectuer </a:t>
            </a:r>
            <a:r>
              <a:rPr lang="fr-FR" sz="2800" dirty="0">
                <a:solidFill>
                  <a:schemeClr val="bg1"/>
                </a:solidFill>
                <a:latin typeface="Times New Roman" panose="02020603050405020304" pitchFamily="18" charset="0"/>
                <a:cs typeface="Times New Roman" panose="02020603050405020304" pitchFamily="18" charset="0"/>
              </a:rPr>
              <a:t>à l’officine </a:t>
            </a:r>
            <a:r>
              <a:rPr lang="fr-FR" sz="2800" dirty="0" smtClean="0">
                <a:solidFill>
                  <a:schemeClr val="bg1"/>
                </a:solidFill>
                <a:latin typeface="Times New Roman" panose="02020603050405020304" pitchFamily="18" charset="0"/>
                <a:cs typeface="Times New Roman" panose="02020603050405020304" pitchFamily="18" charset="0"/>
              </a:rPr>
              <a:t>des prises </a:t>
            </a:r>
            <a:r>
              <a:rPr lang="fr-FR" sz="2800" dirty="0">
                <a:solidFill>
                  <a:schemeClr val="bg1"/>
                </a:solidFill>
                <a:latin typeface="Times New Roman" panose="02020603050405020304" pitchFamily="18" charset="0"/>
                <a:cs typeface="Times New Roman" panose="02020603050405020304" pitchFamily="18" charset="0"/>
              </a:rPr>
              <a:t>de tension dans </a:t>
            </a:r>
            <a:r>
              <a:rPr lang="fr-FR" sz="2800" dirty="0" smtClean="0">
                <a:solidFill>
                  <a:schemeClr val="bg1"/>
                </a:solidFill>
                <a:latin typeface="Times New Roman" panose="02020603050405020304" pitchFamily="18" charset="0"/>
                <a:cs typeface="Times New Roman" panose="02020603050405020304" pitchFamily="18" charset="0"/>
              </a:rPr>
              <a:t>de mauvaise conditions</a:t>
            </a: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64088" y="2159853"/>
            <a:ext cx="3957689" cy="4293483"/>
          </a:xfrm>
          <a:prstGeom prst="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150000"/>
              </a:lnSpc>
            </a:pPr>
            <a:r>
              <a:rPr lang="fr-FR" sz="2600" dirty="0">
                <a:latin typeface="Times New Roman" panose="02020603050405020304" pitchFamily="18" charset="0"/>
                <a:cs typeface="Times New Roman" panose="02020603050405020304" pitchFamily="18" charset="0"/>
              </a:rPr>
              <a:t>proposer des méthodes </a:t>
            </a:r>
            <a:r>
              <a:rPr lang="fr-FR" sz="2600" dirty="0" smtClean="0">
                <a:latin typeface="Times New Roman" panose="02020603050405020304" pitchFamily="18" charset="0"/>
                <a:cs typeface="Times New Roman" panose="02020603050405020304" pitchFamily="18" charset="0"/>
              </a:rPr>
              <a:t>d’aide à </a:t>
            </a:r>
            <a:r>
              <a:rPr lang="fr-FR" sz="2600" dirty="0">
                <a:latin typeface="Times New Roman" panose="02020603050405020304" pitchFamily="18" charset="0"/>
                <a:cs typeface="Times New Roman" panose="02020603050405020304" pitchFamily="18" charset="0"/>
              </a:rPr>
              <a:t>l’arrêt du </a:t>
            </a:r>
            <a:r>
              <a:rPr lang="fr-FR" sz="2600" dirty="0" smtClean="0">
                <a:latin typeface="Times New Roman" panose="02020603050405020304" pitchFamily="18" charset="0"/>
                <a:cs typeface="Times New Roman" panose="02020603050405020304" pitchFamily="18" charset="0"/>
              </a:rPr>
              <a:t>tabac, d’amaigrissement ou </a:t>
            </a:r>
            <a:r>
              <a:rPr lang="fr-FR" sz="2600" dirty="0">
                <a:latin typeface="Times New Roman" panose="02020603050405020304" pitchFamily="18" charset="0"/>
                <a:cs typeface="Times New Roman" panose="02020603050405020304" pitchFamily="18" charset="0"/>
              </a:rPr>
              <a:t>de baisse </a:t>
            </a:r>
            <a:r>
              <a:rPr lang="fr-FR" sz="2600" dirty="0" smtClean="0">
                <a:latin typeface="Times New Roman" panose="02020603050405020304" pitchFamily="18" charset="0"/>
                <a:cs typeface="Times New Roman" panose="02020603050405020304" pitchFamily="18" charset="0"/>
              </a:rPr>
              <a:t>du cholestérol non conformes aux </a:t>
            </a:r>
            <a:r>
              <a:rPr lang="fr-FR" sz="2600" dirty="0">
                <a:latin typeface="Times New Roman" panose="02020603050405020304" pitchFamily="18" charset="0"/>
                <a:cs typeface="Times New Roman" panose="02020603050405020304" pitchFamily="18" charset="0"/>
              </a:rPr>
              <a:t>recommandations des</a:t>
            </a:r>
          </a:p>
          <a:p>
            <a:pPr>
              <a:lnSpc>
                <a:spcPct val="150000"/>
              </a:lnSpc>
            </a:pPr>
            <a:r>
              <a:rPr lang="fr-FR" sz="2600" dirty="0" smtClean="0">
                <a:latin typeface="Times New Roman" panose="02020603050405020304" pitchFamily="18" charset="0"/>
                <a:cs typeface="Times New Roman" panose="02020603050405020304" pitchFamily="18" charset="0"/>
              </a:rPr>
              <a:t>Sociétés savantes</a:t>
            </a:r>
            <a:endParaRPr lang="fr-F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911595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0"/>
                                        <p:tgtEl>
                                          <p:spTgt spid="5"/>
                                        </p:tgtEl>
                                      </p:cBhvr>
                                    </p:animEffect>
                                    <p:anim calcmode="lin" valueType="num">
                                      <p:cBhvr>
                                        <p:cTn id="18" dur="2500" fill="hold"/>
                                        <p:tgtEl>
                                          <p:spTgt spid="5"/>
                                        </p:tgtEl>
                                        <p:attrNameLst>
                                          <p:attrName>ppt_x</p:attrName>
                                        </p:attrNameLst>
                                      </p:cBhvr>
                                      <p:tavLst>
                                        <p:tav tm="0">
                                          <p:val>
                                            <p:strVal val="#ppt_x"/>
                                          </p:val>
                                        </p:tav>
                                        <p:tav tm="100000">
                                          <p:val>
                                            <p:strVal val="#ppt_x"/>
                                          </p:val>
                                        </p:tav>
                                      </p:tavLst>
                                    </p:anim>
                                    <p:anim calcmode="lin" valueType="num">
                                      <p:cBhvr>
                                        <p:cTn id="19" dur="2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23850" y="1981200"/>
            <a:ext cx="8362950" cy="4114800"/>
          </a:xfrm>
        </p:spPr>
        <p:txBody>
          <a:bodyPr/>
          <a:lstStyle/>
          <a:p>
            <a:pPr>
              <a:spcBef>
                <a:spcPct val="50000"/>
              </a:spcBef>
              <a:buFont typeface="Wingdings" pitchFamily="2" charset="2"/>
              <a:buNone/>
            </a:pPr>
            <a:endParaRPr lang="fr-FR" altLang="fr-FR" b="1" smtClean="0">
              <a:solidFill>
                <a:schemeClr val="tx1"/>
              </a:solidFill>
              <a:latin typeface="Times New Roman" pitchFamily="18" charset="0"/>
              <a:cs typeface="Times New Roman" pitchFamily="18" charset="0"/>
            </a:endParaRPr>
          </a:p>
          <a:p>
            <a:pPr>
              <a:spcBef>
                <a:spcPct val="50000"/>
              </a:spcBef>
              <a:buFont typeface="Wingdings" pitchFamily="2" charset="2"/>
              <a:buNone/>
            </a:pPr>
            <a:endParaRPr lang="fr-FR" altLang="fr-FR" smtClean="0"/>
          </a:p>
          <a:p>
            <a:pPr eaLnBrk="1" hangingPunct="1">
              <a:buFontTx/>
              <a:buNone/>
            </a:pPr>
            <a:endParaRPr lang="fr-FR" altLang="fr-FR" b="1" smtClean="0">
              <a:solidFill>
                <a:srgbClr val="FFFF00"/>
              </a:solidFill>
            </a:endParaRPr>
          </a:p>
        </p:txBody>
      </p:sp>
      <p:pic>
        <p:nvPicPr>
          <p:cNvPr id="135171" name="Picture 5" descr="http://cdn.medindia.net/health-images/altruism-brain-anatom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1375" y="1196975"/>
            <a:ext cx="2857500" cy="255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172" name="Rectangle 2"/>
          <p:cNvSpPr>
            <a:spLocks noGrp="1" noChangeArrowheads="1"/>
          </p:cNvSpPr>
          <p:nvPr>
            <p:ph type="title"/>
          </p:nvPr>
        </p:nvSpPr>
        <p:spPr>
          <a:xfrm>
            <a:off x="539750" y="3860800"/>
            <a:ext cx="7958138" cy="968375"/>
          </a:xfrm>
          <a:gradFill rotWithShape="1">
            <a:gsLst>
              <a:gs pos="0">
                <a:srgbClr val="00003B"/>
              </a:gs>
              <a:gs pos="50000">
                <a:srgbClr val="000080"/>
              </a:gs>
              <a:gs pos="100000">
                <a:srgbClr val="00003B"/>
              </a:gs>
            </a:gsLst>
            <a:lin ang="5400000" scaled="1"/>
          </a:gradFill>
          <a:ln w="57150">
            <a:solidFill>
              <a:srgbClr val="FFFF00"/>
            </a:solidFill>
            <a:miter lim="800000"/>
            <a:headEnd/>
            <a:tailEnd/>
          </a:ln>
        </p:spPr>
        <p:txBody>
          <a:bodyPr>
            <a:normAutofit fontScale="90000"/>
          </a:bodyPr>
          <a:lstStyle/>
          <a:p>
            <a:pPr>
              <a:spcBef>
                <a:spcPct val="50000"/>
              </a:spcBef>
            </a:pPr>
            <a:r>
              <a:rPr lang="fr-FR" altLang="fr-FR" sz="4400" b="1" smtClean="0"/>
              <a:t>             </a:t>
            </a:r>
            <a:br>
              <a:rPr lang="fr-FR" altLang="fr-FR" sz="4400" b="1" smtClean="0"/>
            </a:br>
            <a:r>
              <a:rPr lang="fr-FR" altLang="fr-FR" sz="4400" b="1" smtClean="0"/>
              <a:t>      </a:t>
            </a:r>
            <a:r>
              <a:rPr lang="fr-FR" altLang="fr-FR" sz="4400" b="1" smtClean="0">
                <a:solidFill>
                  <a:srgbClr val="FFFF00"/>
                </a:solidFill>
              </a:rPr>
              <a:t>TAKE HOME MESSAGE</a:t>
            </a:r>
            <a:r>
              <a:rPr lang="fr-FR" altLang="fr-FR" sz="2800" b="1" smtClean="0">
                <a:solidFill>
                  <a:srgbClr val="FFFF00"/>
                </a:solidFill>
              </a:rPr>
              <a:t/>
            </a:r>
            <a:br>
              <a:rPr lang="fr-FR" altLang="fr-FR" sz="2800" b="1" smtClean="0">
                <a:solidFill>
                  <a:srgbClr val="FFFF00"/>
                </a:solidFill>
              </a:rPr>
            </a:br>
            <a:endParaRPr lang="fr-FR" altLang="fr-FR" sz="2800" b="1" smtClean="0">
              <a:solidFill>
                <a:srgbClr val="FFFF00"/>
              </a:solidFill>
            </a:endParaRPr>
          </a:p>
        </p:txBody>
      </p:sp>
      <p:pic>
        <p:nvPicPr>
          <p:cNvPr id="135173" name="Picture 7" descr="http://static.lexpress.fr/medias_9203/w_2034,h_884,c_crop,x_14,y_116/w_605,h_270,c_fill,g_north/prise-de-notes_471244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96975"/>
            <a:ext cx="592137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7164388" y="3573463"/>
            <a:ext cx="1614487" cy="1825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xmlns="" val="2586226040"/>
      </p:ext>
    </p:extLst>
  </p:cSld>
  <p:clrMapOvr>
    <a:masterClrMapping/>
  </p:clrMapOvr>
  <p:transition spd="slow">
    <p:checke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23850" y="1981200"/>
            <a:ext cx="8362950" cy="4114800"/>
          </a:xfrm>
        </p:spPr>
        <p:txBody>
          <a:bodyPr/>
          <a:lstStyle/>
          <a:p>
            <a:pPr>
              <a:spcBef>
                <a:spcPct val="50000"/>
              </a:spcBef>
              <a:buFont typeface="Wingdings" pitchFamily="2" charset="2"/>
              <a:buNone/>
            </a:pPr>
            <a:endParaRPr lang="fr-FR" altLang="fr-FR" b="1" smtClean="0">
              <a:solidFill>
                <a:schemeClr val="tx1"/>
              </a:solidFill>
              <a:latin typeface="Times New Roman" pitchFamily="18" charset="0"/>
              <a:cs typeface="Times New Roman" pitchFamily="18" charset="0"/>
            </a:endParaRPr>
          </a:p>
          <a:p>
            <a:pPr>
              <a:spcBef>
                <a:spcPct val="50000"/>
              </a:spcBef>
              <a:buFont typeface="Wingdings" pitchFamily="2" charset="2"/>
              <a:buNone/>
            </a:pPr>
            <a:endParaRPr lang="fr-FR" altLang="fr-FR" smtClean="0"/>
          </a:p>
          <a:p>
            <a:pPr eaLnBrk="1" hangingPunct="1">
              <a:buFontTx/>
              <a:buNone/>
            </a:pPr>
            <a:endParaRPr lang="fr-FR" altLang="fr-FR" b="1" smtClean="0">
              <a:solidFill>
                <a:srgbClr val="FFFF00"/>
              </a:solidFill>
            </a:endParaRPr>
          </a:p>
        </p:txBody>
      </p:sp>
      <p:sp>
        <p:nvSpPr>
          <p:cNvPr id="135172" name="Rectangle 2"/>
          <p:cNvSpPr>
            <a:spLocks noGrp="1" noChangeArrowheads="1"/>
          </p:cNvSpPr>
          <p:nvPr>
            <p:ph type="title"/>
          </p:nvPr>
        </p:nvSpPr>
        <p:spPr>
          <a:xfrm>
            <a:off x="786915" y="476672"/>
            <a:ext cx="7958138" cy="968375"/>
          </a:xfrm>
          <a:gradFill rotWithShape="1">
            <a:gsLst>
              <a:gs pos="0">
                <a:srgbClr val="00003B"/>
              </a:gs>
              <a:gs pos="50000">
                <a:srgbClr val="000080"/>
              </a:gs>
              <a:gs pos="100000">
                <a:srgbClr val="00003B"/>
              </a:gs>
            </a:gsLst>
            <a:lin ang="5400000" scaled="1"/>
          </a:gradFill>
          <a:ln w="57150">
            <a:solidFill>
              <a:srgbClr val="FFFF00"/>
            </a:solidFill>
            <a:miter lim="800000"/>
            <a:headEnd/>
            <a:tailEnd/>
          </a:ln>
        </p:spPr>
        <p:txBody>
          <a:bodyPr>
            <a:normAutofit fontScale="90000"/>
          </a:bodyPr>
          <a:lstStyle/>
          <a:p>
            <a:pPr>
              <a:spcBef>
                <a:spcPct val="50000"/>
              </a:spcBef>
            </a:pPr>
            <a:r>
              <a:rPr lang="fr-FR" altLang="fr-FR" sz="4400" b="1" dirty="0" smtClean="0"/>
              <a:t>             </a:t>
            </a:r>
            <a:br>
              <a:rPr lang="fr-FR" altLang="fr-FR" sz="4400" b="1" dirty="0" smtClean="0"/>
            </a:br>
            <a:r>
              <a:rPr lang="fr-FR" altLang="fr-FR" sz="4400" b="1" dirty="0" smtClean="0"/>
              <a:t>      </a:t>
            </a:r>
            <a:r>
              <a:rPr lang="fr-FR" altLang="fr-FR" sz="4400" b="1" dirty="0" smtClean="0">
                <a:solidFill>
                  <a:srgbClr val="FFFF00"/>
                </a:solidFill>
              </a:rPr>
              <a:t>TAKE HOME MESSAGE</a:t>
            </a:r>
            <a:r>
              <a:rPr lang="fr-FR" altLang="fr-FR" sz="2800" b="1" dirty="0" smtClean="0">
                <a:solidFill>
                  <a:srgbClr val="FFFF00"/>
                </a:solidFill>
              </a:rPr>
              <a:t/>
            </a:r>
            <a:br>
              <a:rPr lang="fr-FR" altLang="fr-FR" sz="2800" b="1" dirty="0" smtClean="0">
                <a:solidFill>
                  <a:srgbClr val="FFFF00"/>
                </a:solidFill>
              </a:rPr>
            </a:br>
            <a:endParaRPr lang="fr-FR" altLang="fr-FR" sz="2800" b="1" dirty="0" smtClean="0">
              <a:solidFill>
                <a:srgbClr val="FFFF00"/>
              </a:solidFill>
            </a:endParaRPr>
          </a:p>
        </p:txBody>
      </p:sp>
      <p:sp>
        <p:nvSpPr>
          <p:cNvPr id="7" name="Rectangle 6"/>
          <p:cNvSpPr/>
          <p:nvPr/>
        </p:nvSpPr>
        <p:spPr>
          <a:xfrm>
            <a:off x="0" y="1916832"/>
            <a:ext cx="3347864" cy="4616648"/>
          </a:xfrm>
          <a:prstGeom prst="rect">
            <a:avLst/>
          </a:prstGeom>
          <a:solidFill>
            <a:srgbClr val="00B050"/>
          </a:solidFill>
        </p:spPr>
        <p:style>
          <a:lnRef idx="3">
            <a:schemeClr val="lt1"/>
          </a:lnRef>
          <a:fillRef idx="1">
            <a:schemeClr val="accent2"/>
          </a:fillRef>
          <a:effectRef idx="1">
            <a:schemeClr val="accent2"/>
          </a:effectRef>
          <a:fontRef idx="minor">
            <a:schemeClr val="lt1"/>
          </a:fontRef>
        </p:style>
        <p:txBody>
          <a:bodyPr wrap="square">
            <a:spAutoFit/>
          </a:bodyPr>
          <a:lstStyle/>
          <a:p>
            <a:pPr>
              <a:lnSpc>
                <a:spcPct val="150000"/>
              </a:lnSpc>
            </a:pPr>
            <a:r>
              <a:rPr lang="fr-FR" sz="2800" dirty="0" smtClean="0">
                <a:solidFill>
                  <a:schemeClr val="bg1"/>
                </a:solidFill>
                <a:latin typeface="Times New Roman" panose="02020603050405020304" pitchFamily="18" charset="0"/>
                <a:cs typeface="Times New Roman" panose="02020603050405020304" pitchFamily="18" charset="0"/>
              </a:rPr>
              <a:t>La confirmation diagnostique et la décision de mise sous traitement médicamenteux reste un acte purement médical!</a:t>
            </a: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8" name="Rectangle à coins arrondis 8"/>
          <p:cNvSpPr/>
          <p:nvPr/>
        </p:nvSpPr>
        <p:spPr>
          <a:xfrm>
            <a:off x="3347864" y="1916832"/>
            <a:ext cx="3046090" cy="4752528"/>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fr-FR" sz="2400" dirty="0">
                <a:solidFill>
                  <a:srgbClr val="FFFFCC"/>
                </a:solidFill>
                <a:latin typeface="Times New Roman" panose="02020603050405020304" pitchFamily="18" charset="0"/>
                <a:cs typeface="Times New Roman" panose="02020603050405020304" pitchFamily="18" charset="0"/>
              </a:rPr>
              <a:t>Toujours se souvenir que chaque individu est un cas </a:t>
            </a:r>
            <a:r>
              <a:rPr lang="fr-FR" sz="2400" dirty="0" smtClean="0">
                <a:solidFill>
                  <a:srgbClr val="FFFFCC"/>
                </a:solidFill>
                <a:latin typeface="Times New Roman" panose="02020603050405020304" pitchFamily="18" charset="0"/>
                <a:cs typeface="Times New Roman" panose="02020603050405020304" pitchFamily="18" charset="0"/>
              </a:rPr>
              <a:t>d’espèce!</a:t>
            </a:r>
            <a:endParaRPr lang="fr-FR" sz="2400" dirty="0">
              <a:solidFill>
                <a:srgbClr val="FFFFCC"/>
              </a:solidFill>
              <a:latin typeface="Times New Roman" panose="02020603050405020304" pitchFamily="18" charset="0"/>
              <a:cs typeface="Times New Roman" panose="02020603050405020304" pitchFamily="18" charset="0"/>
            </a:endParaRPr>
          </a:p>
          <a:p>
            <a:pPr algn="ctr">
              <a:lnSpc>
                <a:spcPct val="150000"/>
              </a:lnSpc>
              <a:defRPr/>
            </a:pPr>
            <a:r>
              <a:rPr lang="fr-FR" sz="2400" dirty="0" smtClean="0">
                <a:solidFill>
                  <a:srgbClr val="FFFFCC"/>
                </a:solidFill>
                <a:latin typeface="Times New Roman" panose="02020603050405020304" pitchFamily="18" charset="0"/>
                <a:cs typeface="Times New Roman" panose="02020603050405020304" pitchFamily="18" charset="0"/>
              </a:rPr>
              <a:t>En matière d’HTA on ne traite pas des chiffres tensionnels mais des malades!</a:t>
            </a:r>
            <a:endParaRPr lang="fr-FR" sz="2400" dirty="0">
              <a:solidFill>
                <a:srgbClr val="FFFFCC"/>
              </a:solidFill>
              <a:latin typeface="Times New Roman" panose="02020603050405020304" pitchFamily="18" charset="0"/>
              <a:cs typeface="Times New Roman" panose="02020603050405020304" pitchFamily="18" charset="0"/>
            </a:endParaRPr>
          </a:p>
        </p:txBody>
      </p:sp>
      <p:pic>
        <p:nvPicPr>
          <p:cNvPr id="9" name="Picture 2" descr="C:\Users\user\Documents\une_obes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4953" y="3954171"/>
            <a:ext cx="2700337" cy="278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8830974"/>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250" fill="hold"/>
                                        <p:tgtEl>
                                          <p:spTgt spid="8"/>
                                        </p:tgtEl>
                                        <p:attrNameLst>
                                          <p:attrName>ppt_w</p:attrName>
                                        </p:attrNameLst>
                                      </p:cBhvr>
                                      <p:tavLst>
                                        <p:tav tm="0">
                                          <p:val>
                                            <p:fltVal val="0"/>
                                          </p:val>
                                        </p:tav>
                                        <p:tav tm="100000">
                                          <p:val>
                                            <p:strVal val="#ppt_w"/>
                                          </p:val>
                                        </p:tav>
                                      </p:tavLst>
                                    </p:anim>
                                    <p:anim calcmode="lin" valueType="num">
                                      <p:cBhvr>
                                        <p:cTn id="15" dur="2250" fill="hold"/>
                                        <p:tgtEl>
                                          <p:spTgt spid="8"/>
                                        </p:tgtEl>
                                        <p:attrNameLst>
                                          <p:attrName>ppt_h</p:attrName>
                                        </p:attrNameLst>
                                      </p:cBhvr>
                                      <p:tavLst>
                                        <p:tav tm="0">
                                          <p:val>
                                            <p:fltVal val="0"/>
                                          </p:val>
                                        </p:tav>
                                        <p:tav tm="100000">
                                          <p:val>
                                            <p:strVal val="#ppt_h"/>
                                          </p:val>
                                        </p:tav>
                                      </p:tavLst>
                                    </p:anim>
                                    <p:animEffect transition="in" filter="fade">
                                      <p:cBhvr>
                                        <p:cTn id="16"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3803556"/>
            <a:ext cx="7962678"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fr-FR" sz="4800" b="1" dirty="0" smtClean="0">
                <a:latin typeface="Times New Roman" pitchFamily="18" charset="0"/>
                <a:cs typeface="Times New Roman" pitchFamily="18" charset="0"/>
              </a:rPr>
              <a:t>AMPLEUR DU PROBLEME ?</a:t>
            </a:r>
            <a:endParaRPr lang="fr-FR" sz="4800" b="1" dirty="0">
              <a:latin typeface="Times New Roman" pitchFamily="18" charset="0"/>
              <a:cs typeface="Times New Roman" pitchFamily="18" charset="0"/>
            </a:endParaRPr>
          </a:p>
        </p:txBody>
      </p:sp>
      <p:sp>
        <p:nvSpPr>
          <p:cNvPr id="5" name="ZoneTexte 4"/>
          <p:cNvSpPr txBox="1"/>
          <p:nvPr/>
        </p:nvSpPr>
        <p:spPr>
          <a:xfrm>
            <a:off x="827584" y="2291388"/>
            <a:ext cx="7643866" cy="1569660"/>
          </a:xfrm>
          <a:prstGeom prst="rect">
            <a:avLst/>
          </a:prstGeom>
          <a:scene3d>
            <a:camera prst="perspectiveRelaxedModerately"/>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fr-FR" sz="4800" b="1" dirty="0" smtClean="0">
                <a:ln w="50800"/>
                <a:solidFill>
                  <a:schemeClr val="bg1">
                    <a:shade val="50000"/>
                  </a:schemeClr>
                </a:solidFill>
                <a:latin typeface="Times New Roman" pitchFamily="18" charset="0"/>
                <a:cs typeface="Times New Roman" pitchFamily="18" charset="0"/>
              </a:rPr>
              <a:t>AMPLEUR DU PROBLEME ?</a:t>
            </a:r>
            <a:endParaRPr lang="fr-FR" sz="4800" b="1" dirty="0">
              <a:ln w="50800"/>
              <a:solidFill>
                <a:schemeClr val="bg1">
                  <a:shade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18396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23850" y="1981200"/>
            <a:ext cx="8362950" cy="4114800"/>
          </a:xfrm>
        </p:spPr>
        <p:txBody>
          <a:bodyPr/>
          <a:lstStyle/>
          <a:p>
            <a:pPr>
              <a:spcBef>
                <a:spcPct val="50000"/>
              </a:spcBef>
              <a:buFont typeface="Wingdings" pitchFamily="2" charset="2"/>
              <a:buNone/>
            </a:pPr>
            <a:endParaRPr lang="fr-FR" altLang="fr-FR" b="1" dirty="0" smtClean="0">
              <a:solidFill>
                <a:schemeClr val="tx1"/>
              </a:solidFill>
              <a:latin typeface="Times New Roman" pitchFamily="18" charset="0"/>
              <a:cs typeface="Times New Roman" pitchFamily="18" charset="0"/>
            </a:endParaRPr>
          </a:p>
          <a:p>
            <a:pPr>
              <a:spcBef>
                <a:spcPct val="50000"/>
              </a:spcBef>
              <a:buFont typeface="Wingdings" pitchFamily="2" charset="2"/>
              <a:buNone/>
            </a:pPr>
            <a:endParaRPr lang="fr-FR" altLang="fr-FR" dirty="0" smtClean="0"/>
          </a:p>
          <a:p>
            <a:pPr eaLnBrk="1" hangingPunct="1">
              <a:buFontTx/>
              <a:buNone/>
            </a:pPr>
            <a:endParaRPr lang="fr-FR" altLang="fr-FR" b="1" dirty="0" smtClean="0">
              <a:solidFill>
                <a:srgbClr val="FFFF00"/>
              </a:solidFill>
            </a:endParaRPr>
          </a:p>
        </p:txBody>
      </p:sp>
      <p:sp>
        <p:nvSpPr>
          <p:cNvPr id="135172" name="Rectangle 2"/>
          <p:cNvSpPr>
            <a:spLocks noGrp="1" noChangeArrowheads="1"/>
          </p:cNvSpPr>
          <p:nvPr>
            <p:ph type="title"/>
          </p:nvPr>
        </p:nvSpPr>
        <p:spPr>
          <a:xfrm>
            <a:off x="439902" y="260648"/>
            <a:ext cx="7958138" cy="968375"/>
          </a:xfrm>
          <a:gradFill rotWithShape="1">
            <a:gsLst>
              <a:gs pos="0">
                <a:srgbClr val="00003B"/>
              </a:gs>
              <a:gs pos="50000">
                <a:srgbClr val="000080"/>
              </a:gs>
              <a:gs pos="100000">
                <a:srgbClr val="00003B"/>
              </a:gs>
            </a:gsLst>
            <a:lin ang="5400000" scaled="1"/>
          </a:gradFill>
          <a:ln w="57150">
            <a:solidFill>
              <a:srgbClr val="FFFF00"/>
            </a:solidFill>
            <a:miter lim="800000"/>
            <a:headEnd/>
            <a:tailEnd/>
          </a:ln>
        </p:spPr>
        <p:txBody>
          <a:bodyPr>
            <a:normAutofit fontScale="90000"/>
          </a:bodyPr>
          <a:lstStyle/>
          <a:p>
            <a:pPr>
              <a:spcBef>
                <a:spcPct val="50000"/>
              </a:spcBef>
            </a:pPr>
            <a:r>
              <a:rPr lang="fr-FR" altLang="fr-FR" sz="4400" b="1" dirty="0" smtClean="0"/>
              <a:t>             </a:t>
            </a:r>
            <a:br>
              <a:rPr lang="fr-FR" altLang="fr-FR" sz="4400" b="1" dirty="0" smtClean="0"/>
            </a:br>
            <a:r>
              <a:rPr lang="fr-FR" altLang="fr-FR" sz="4400" b="1" dirty="0" smtClean="0"/>
              <a:t>      </a:t>
            </a:r>
            <a:r>
              <a:rPr lang="fr-FR" altLang="fr-FR" sz="4400" b="1" dirty="0" smtClean="0">
                <a:solidFill>
                  <a:srgbClr val="FFFF00"/>
                </a:solidFill>
              </a:rPr>
              <a:t>TAKE HOME MESSAGE</a:t>
            </a:r>
            <a:r>
              <a:rPr lang="fr-FR" altLang="fr-FR" sz="2800" b="1" dirty="0" smtClean="0">
                <a:solidFill>
                  <a:srgbClr val="FFFF00"/>
                </a:solidFill>
              </a:rPr>
              <a:t/>
            </a:r>
            <a:br>
              <a:rPr lang="fr-FR" altLang="fr-FR" sz="2800" b="1" dirty="0" smtClean="0">
                <a:solidFill>
                  <a:srgbClr val="FFFF00"/>
                </a:solidFill>
              </a:rPr>
            </a:br>
            <a:endParaRPr lang="fr-FR" altLang="fr-FR" sz="2800" b="1" dirty="0" smtClean="0">
              <a:solidFill>
                <a:srgbClr val="FFFF00"/>
              </a:solidFill>
            </a:endParaRPr>
          </a:p>
        </p:txBody>
      </p:sp>
      <p:sp>
        <p:nvSpPr>
          <p:cNvPr id="10" name="Rectangle 3"/>
          <p:cNvSpPr txBox="1">
            <a:spLocks noChangeArrowheads="1"/>
          </p:cNvSpPr>
          <p:nvPr/>
        </p:nvSpPr>
        <p:spPr bwMode="auto">
          <a:xfrm>
            <a:off x="0" y="1556793"/>
            <a:ext cx="4644008" cy="5301206"/>
          </a:xfrm>
          <a:prstGeom prst="rect">
            <a:avLst/>
          </a:prstGeom>
          <a:solidFill>
            <a:schemeClr val="accent4">
              <a:lumMod val="20000"/>
              <a:lumOff val="80000"/>
            </a:schemeClr>
          </a:solidFill>
          <a:ln>
            <a:solidFill>
              <a:srgbClr val="FF0000"/>
            </a:solidFill>
            <a:miter lim="800000"/>
            <a:headEnd/>
            <a:tailEnd/>
          </a:ln>
        </p:spPr>
        <p:txBody>
          <a:bodyPr/>
          <a:lst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a:lstStyle>
          <a:p>
            <a:pPr eaLnBrk="1" hangingPunct="1">
              <a:lnSpc>
                <a:spcPct val="150000"/>
              </a:lnSpc>
              <a:defRPr/>
            </a:pPr>
            <a:r>
              <a:rPr lang="fr-FR" altLang="fr-FR" b="0" kern="0" dirty="0" smtClean="0">
                <a:latin typeface="Times New Roman" panose="02020603050405020304" pitchFamily="18" charset="0"/>
                <a:cs typeface="Times New Roman" panose="02020603050405020304" pitchFamily="18" charset="0"/>
              </a:rPr>
              <a:t>Le choix initial doit être </a:t>
            </a:r>
            <a:r>
              <a:rPr lang="fr-FR" altLang="fr-FR" b="0" kern="0" dirty="0" smtClean="0">
                <a:solidFill>
                  <a:srgbClr val="FF0000"/>
                </a:solidFill>
                <a:latin typeface="Times New Roman" panose="02020603050405020304" pitchFamily="18" charset="0"/>
                <a:cs typeface="Times New Roman" panose="02020603050405020304" pitchFamily="18" charset="0"/>
              </a:rPr>
              <a:t>personnalisé</a:t>
            </a:r>
            <a:r>
              <a:rPr lang="fr-FR" altLang="fr-FR" b="0" kern="0" dirty="0" smtClean="0">
                <a:latin typeface="Times New Roman" panose="02020603050405020304" pitchFamily="18" charset="0"/>
                <a:cs typeface="Times New Roman" panose="02020603050405020304" pitchFamily="18" charset="0"/>
              </a:rPr>
              <a:t>. Tenir compte:</a:t>
            </a:r>
          </a:p>
          <a:p>
            <a:pPr lvl="1" eaLnBrk="1" hangingPunct="1">
              <a:lnSpc>
                <a:spcPct val="150000"/>
              </a:lnSpc>
              <a:defRPr/>
            </a:pPr>
            <a:r>
              <a:rPr lang="fr-FR" altLang="fr-FR" sz="2800" b="0" kern="0" dirty="0" smtClean="0">
                <a:latin typeface="Times New Roman" panose="02020603050405020304" pitchFamily="18" charset="0"/>
                <a:cs typeface="Times New Roman" panose="02020603050405020304" pitchFamily="18" charset="0"/>
              </a:rPr>
              <a:t>des </a:t>
            </a:r>
            <a:r>
              <a:rPr lang="fr-FR" altLang="fr-FR" sz="2800" b="0" kern="0" dirty="0" smtClean="0">
                <a:solidFill>
                  <a:srgbClr val="FF0000"/>
                </a:solidFill>
                <a:latin typeface="Times New Roman" panose="02020603050405020304" pitchFamily="18" charset="0"/>
                <a:cs typeface="Times New Roman" panose="02020603050405020304" pitchFamily="18" charset="0"/>
              </a:rPr>
              <a:t>recommandations internationales</a:t>
            </a:r>
          </a:p>
          <a:p>
            <a:pPr lvl="1" eaLnBrk="1" hangingPunct="1">
              <a:lnSpc>
                <a:spcPct val="150000"/>
              </a:lnSpc>
              <a:defRPr/>
            </a:pPr>
            <a:r>
              <a:rPr lang="fr-FR" altLang="fr-FR" sz="2800" b="0" kern="0" dirty="0" smtClean="0">
                <a:latin typeface="Times New Roman" panose="02020603050405020304" pitchFamily="18" charset="0"/>
                <a:cs typeface="Times New Roman" panose="02020603050405020304" pitchFamily="18" charset="0"/>
              </a:rPr>
              <a:t>du </a:t>
            </a:r>
            <a:r>
              <a:rPr lang="fr-FR" altLang="fr-FR" sz="2800" b="0" kern="0" dirty="0" smtClean="0">
                <a:solidFill>
                  <a:srgbClr val="FF0000"/>
                </a:solidFill>
                <a:latin typeface="Times New Roman" panose="02020603050405020304" pitchFamily="18" charset="0"/>
                <a:cs typeface="Times New Roman" panose="02020603050405020304" pitchFamily="18" charset="0"/>
              </a:rPr>
              <a:t>terrain</a:t>
            </a:r>
          </a:p>
          <a:p>
            <a:pPr lvl="1" eaLnBrk="1" hangingPunct="1">
              <a:lnSpc>
                <a:spcPct val="150000"/>
              </a:lnSpc>
              <a:defRPr/>
            </a:pPr>
            <a:r>
              <a:rPr lang="fr-FR" altLang="fr-FR" sz="2800" b="0" kern="0" dirty="0" smtClean="0">
                <a:latin typeface="Times New Roman" panose="02020603050405020304" pitchFamily="18" charset="0"/>
                <a:cs typeface="Times New Roman" panose="02020603050405020304" pitchFamily="18" charset="0"/>
              </a:rPr>
              <a:t>de </a:t>
            </a:r>
            <a:r>
              <a:rPr lang="fr-FR" altLang="fr-FR" sz="2800" b="0" kern="0" dirty="0" smtClean="0">
                <a:solidFill>
                  <a:srgbClr val="FF0000"/>
                </a:solidFill>
                <a:latin typeface="Times New Roman" panose="02020603050405020304" pitchFamily="18" charset="0"/>
                <a:cs typeface="Times New Roman" panose="02020603050405020304" pitchFamily="18" charset="0"/>
              </a:rPr>
              <a:t>pathologies associées éventuelles</a:t>
            </a:r>
            <a:endParaRPr lang="fr-FR" altLang="fr-FR" sz="2800" b="0" kern="0" dirty="0" smtClean="0">
              <a:latin typeface="Times New Roman" panose="02020603050405020304" pitchFamily="18" charset="0"/>
              <a:cs typeface="Times New Roman" panose="02020603050405020304" pitchFamily="18" charset="0"/>
            </a:endParaRPr>
          </a:p>
          <a:p>
            <a:pPr eaLnBrk="1" hangingPunct="1">
              <a:defRPr/>
            </a:pPr>
            <a:endParaRPr lang="fr-FR" altLang="fr-FR" sz="3600" b="0" kern="0" dirty="0" smtClean="0"/>
          </a:p>
        </p:txBody>
      </p:sp>
      <p:sp>
        <p:nvSpPr>
          <p:cNvPr id="11" name="Rectangle à coins arrondis 8"/>
          <p:cNvSpPr/>
          <p:nvPr/>
        </p:nvSpPr>
        <p:spPr>
          <a:xfrm>
            <a:off x="4788024" y="1556793"/>
            <a:ext cx="3622154" cy="5301207"/>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fr-FR" sz="2400" dirty="0" smtClean="0">
                <a:solidFill>
                  <a:srgbClr val="FFFFCC"/>
                </a:solidFill>
                <a:latin typeface="Times New Roman" panose="02020603050405020304" pitchFamily="18" charset="0"/>
                <a:cs typeface="Times New Roman" panose="02020603050405020304" pitchFamily="18" charset="0"/>
              </a:rPr>
              <a:t>Le pharmacien reste un acteur clé pour l’efficacité dans la prise en charge de l’HTA notamment par son rôle de conseil ,de dépistage et d’</a:t>
            </a:r>
            <a:r>
              <a:rPr lang="fr-FR" sz="2400" dirty="0">
                <a:solidFill>
                  <a:srgbClr val="FFFFCC"/>
                </a:solidFill>
                <a:latin typeface="Times New Roman" panose="02020603050405020304" pitchFamily="18" charset="0"/>
                <a:cs typeface="Times New Roman" panose="02020603050405020304" pitchFamily="18" charset="0"/>
              </a:rPr>
              <a:t>é</a:t>
            </a:r>
            <a:r>
              <a:rPr lang="fr-FR" sz="2400" dirty="0" smtClean="0">
                <a:solidFill>
                  <a:srgbClr val="FFFFCC"/>
                </a:solidFill>
                <a:latin typeface="Times New Roman" panose="02020603050405020304" pitchFamily="18" charset="0"/>
                <a:cs typeface="Times New Roman" panose="02020603050405020304" pitchFamily="18" charset="0"/>
              </a:rPr>
              <a:t>ducation du sujet hypertendu.</a:t>
            </a:r>
            <a:endParaRPr lang="fr-FR" sz="24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19143366"/>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250" fill="hold"/>
                                        <p:tgtEl>
                                          <p:spTgt spid="11"/>
                                        </p:tgtEl>
                                        <p:attrNameLst>
                                          <p:attrName>ppt_w</p:attrName>
                                        </p:attrNameLst>
                                      </p:cBhvr>
                                      <p:tavLst>
                                        <p:tav tm="0">
                                          <p:val>
                                            <p:fltVal val="0"/>
                                          </p:val>
                                        </p:tav>
                                        <p:tav tm="100000">
                                          <p:val>
                                            <p:strVal val="#ppt_w"/>
                                          </p:val>
                                        </p:tav>
                                      </p:tavLst>
                                    </p:anim>
                                    <p:anim calcmode="lin" valueType="num">
                                      <p:cBhvr>
                                        <p:cTn id="8" dur="2250" fill="hold"/>
                                        <p:tgtEl>
                                          <p:spTgt spid="11"/>
                                        </p:tgtEl>
                                        <p:attrNameLst>
                                          <p:attrName>ppt_h</p:attrName>
                                        </p:attrNameLst>
                                      </p:cBhvr>
                                      <p:tavLst>
                                        <p:tav tm="0">
                                          <p:val>
                                            <p:fltVal val="0"/>
                                          </p:val>
                                        </p:tav>
                                        <p:tav tm="100000">
                                          <p:val>
                                            <p:strVal val="#ppt_h"/>
                                          </p:val>
                                        </p:tav>
                                      </p:tavLst>
                                    </p:anim>
                                    <p:animEffect transition="in" filter="fade">
                                      <p:cBhvr>
                                        <p:cTn id="9" dur="2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descr="Merci 2.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0463" y="4968875"/>
            <a:ext cx="4586287" cy="152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243" name="Image 8" descr="terre.gif"/>
          <p:cNvPicPr>
            <a:picLocks noChangeAspect="1"/>
          </p:cNvPicPr>
          <p:nvPr/>
        </p:nvPicPr>
        <p:blipFill>
          <a:blip r:embed="rId3" cstate="print">
            <a:lum bright="10000" contrast="20000"/>
            <a:extLst>
              <a:ext uri="{28A0092B-C50C-407E-A947-70E740481C1C}">
                <a14:useLocalDpi xmlns:a14="http://schemas.microsoft.com/office/drawing/2010/main" xmlns="" val="0"/>
              </a:ext>
            </a:extLst>
          </a:blip>
          <a:srcRect/>
          <a:stretch>
            <a:fillRect/>
          </a:stretch>
        </p:blipFill>
        <p:spPr bwMode="auto">
          <a:xfrm>
            <a:off x="2771775" y="2573338"/>
            <a:ext cx="3313113" cy="239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244" name="Picture 4" descr="http://www.inspq.qc.ca/PDF/publications/399-AuCoeurDeLaVie/3_implantation/HTA/OUTILS-USAGERS/Entente-Front-Page-French-Outaouai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6372225" cy="257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re 1"/>
          <p:cNvSpPr txBox="1">
            <a:spLocks/>
          </p:cNvSpPr>
          <p:nvPr/>
        </p:nvSpPr>
        <p:spPr>
          <a:xfrm>
            <a:off x="2592388" y="3500438"/>
            <a:ext cx="3671887" cy="766762"/>
          </a:xfrm>
          <a:prstGeom prst="rect">
            <a:avLst/>
          </a:prstGeom>
          <a:solidFill>
            <a:srgbClr val="FF0000"/>
          </a:solidFill>
          <a:ln>
            <a:solidFill>
              <a:srgbClr val="FF0000"/>
            </a:solidFill>
          </a:ln>
        </p:spPr>
        <p:txBody>
          <a:bodyPr anchor="ctr">
            <a:normAutofit fontScale="55000" lnSpcReduction="20000"/>
          </a:bodyPr>
          <a:lstStyle/>
          <a:p>
            <a:pPr algn="ctr">
              <a:defRPr/>
            </a:pPr>
            <a:r>
              <a:rPr lang="fr-FR" sz="4400" i="1" dirty="0">
                <a:latin typeface="Trebuchet MS" pitchFamily="34" charset="0"/>
                <a:cs typeface="Aharoni" pitchFamily="2" charset="-79"/>
              </a:rPr>
              <a:t>WORLD HYPERTENSION DAY</a:t>
            </a:r>
            <a:endParaRPr lang="fr-FR" sz="4400" dirty="0"/>
          </a:p>
        </p:txBody>
      </p:sp>
      <p:pic>
        <p:nvPicPr>
          <p:cNvPr id="138246" name="Picture 6" descr="C:\Users\user\Desktop\hypertension_0_1_large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15075" y="0"/>
            <a:ext cx="2828925" cy="257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5324974"/>
      </p:ext>
    </p:extLst>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23850" y="1989138"/>
            <a:ext cx="8491538" cy="4114800"/>
          </a:xfrm>
        </p:spPr>
        <p:txBody>
          <a:bodyPr>
            <a:normAutofit fontScale="92500" lnSpcReduction="10000"/>
          </a:bodyPr>
          <a:lstStyle/>
          <a:p>
            <a:pPr>
              <a:spcBef>
                <a:spcPct val="50000"/>
              </a:spcBef>
              <a:buClr>
                <a:srgbClr val="FFFF00"/>
              </a:buClr>
              <a:buFont typeface="Wingdings" pitchFamily="2" charset="2"/>
              <a:buChar char="Ø"/>
              <a:defRPr/>
            </a:pPr>
            <a:r>
              <a:rPr lang="fr-FR" b="1" dirty="0" smtClean="0">
                <a:latin typeface="Times New Roman" pitchFamily="18" charset="0"/>
                <a:cs typeface="Times New Roman" pitchFamily="18" charset="0"/>
              </a:rPr>
              <a:t>HTA: maladie chronique la plus fréquente dans le monde n’épargnant aucune population, aucune ethnie</a:t>
            </a:r>
          </a:p>
          <a:p>
            <a:pPr>
              <a:spcBef>
                <a:spcPct val="50000"/>
              </a:spcBef>
              <a:buClr>
                <a:srgbClr val="FFFF00"/>
              </a:buClr>
              <a:buFont typeface="Wingdings" pitchFamily="2" charset="2"/>
              <a:buChar char="Ø"/>
              <a:defRPr/>
            </a:pPr>
            <a:endParaRPr lang="fr-FR" b="1" dirty="0" smtClean="0">
              <a:latin typeface="Times New Roman" pitchFamily="18" charset="0"/>
              <a:cs typeface="Times New Roman" pitchFamily="18" charset="0"/>
            </a:endParaRPr>
          </a:p>
          <a:p>
            <a:pPr>
              <a:spcBef>
                <a:spcPct val="50000"/>
              </a:spcBef>
              <a:buClr>
                <a:srgbClr val="FFFF00"/>
              </a:buClr>
              <a:buFont typeface="Wingdings" pitchFamily="2" charset="2"/>
              <a:buChar char="Ø"/>
              <a:defRPr/>
            </a:pPr>
            <a:r>
              <a:rPr lang="fr-FR" b="1" dirty="0" smtClean="0">
                <a:latin typeface="Times New Roman" pitchFamily="18" charset="0"/>
                <a:cs typeface="Times New Roman" pitchFamily="18" charset="0"/>
              </a:rPr>
              <a:t>Fréquence :  1 milliard dans le monde              </a:t>
            </a:r>
          </a:p>
          <a:p>
            <a:pPr marL="0" indent="0">
              <a:spcBef>
                <a:spcPct val="50000"/>
              </a:spcBef>
              <a:buClr>
                <a:srgbClr val="FFFF00"/>
              </a:buClr>
              <a:buFont typeface="Wingdings" pitchFamily="2" charset="2"/>
              <a:buNone/>
              <a:defRPr/>
            </a:pPr>
            <a:r>
              <a:rPr lang="fr-FR" b="1" dirty="0" smtClean="0">
                <a:latin typeface="Times New Roman" pitchFamily="18" charset="0"/>
                <a:cs typeface="Times New Roman" pitchFamily="18" charset="0"/>
              </a:rPr>
              <a:t>- 15 à 25% en Occident                                                         - 20 à 35% en Afrique                                                              </a:t>
            </a:r>
            <a:r>
              <a:rPr lang="fr-FR" b="1" i="1" dirty="0" smtClean="0">
                <a:solidFill>
                  <a:srgbClr val="002060"/>
                </a:solidFill>
                <a:latin typeface="Times New Roman" pitchFamily="18" charset="0"/>
                <a:cs typeface="Times New Roman" pitchFamily="18" charset="0"/>
              </a:rPr>
              <a:t>- 20 à 25% au Sénégal au moins</a:t>
            </a:r>
          </a:p>
          <a:p>
            <a:pPr indent="487363">
              <a:spcBef>
                <a:spcPct val="50000"/>
              </a:spcBef>
              <a:buFont typeface="Wingdings" pitchFamily="2" charset="2"/>
              <a:buNone/>
              <a:defRPr/>
            </a:pPr>
            <a:endParaRPr lang="fr-FR" sz="2400" b="1" dirty="0" smtClean="0"/>
          </a:p>
          <a:p>
            <a:pPr eaLnBrk="1" hangingPunct="1">
              <a:lnSpc>
                <a:spcPct val="90000"/>
              </a:lnSpc>
              <a:buFontTx/>
              <a:buNone/>
              <a:defRPr/>
            </a:pPr>
            <a:endParaRPr lang="fr-FR" sz="2600" b="1" dirty="0" smtClean="0">
              <a:solidFill>
                <a:schemeClr val="tx1"/>
              </a:solidFill>
            </a:endParaRPr>
          </a:p>
        </p:txBody>
      </p:sp>
      <p:sp>
        <p:nvSpPr>
          <p:cNvPr id="6" name="Rectangle à coins arrondis 4"/>
          <p:cNvSpPr>
            <a:spLocks noGrp="1"/>
          </p:cNvSpPr>
          <p:nvPr>
            <p:ph type="title"/>
          </p:nvPr>
        </p:nvSpPr>
        <p:spPr>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6000" b="1" dirty="0" smtClean="0">
                <a:solidFill>
                  <a:sysClr val="windowText" lastClr="000000"/>
                </a:solidFill>
              </a:rPr>
              <a:t>EPIDEMIOLOGIE</a:t>
            </a:r>
            <a:endParaRPr lang="fr-FR" sz="6000" b="1" dirty="0">
              <a:solidFill>
                <a:sysClr val="windowText" lastClr="000000"/>
              </a:solidFill>
            </a:endParaRPr>
          </a:p>
        </p:txBody>
      </p:sp>
      <p:pic>
        <p:nvPicPr>
          <p:cNvPr id="7" name="Picture 5" descr="C:\Users\user\Desktop\preview_html_1e1cabe8.gif"/>
          <p:cNvPicPr>
            <a:picLocks noChangeAspect="1" noChangeArrowheads="1"/>
          </p:cNvPicPr>
          <p:nvPr/>
        </p:nvPicPr>
        <p:blipFill>
          <a:blip r:embed="rId2" cstate="print"/>
          <a:srcRect/>
          <a:stretch>
            <a:fillRect/>
          </a:stretch>
        </p:blipFill>
        <p:spPr bwMode="auto">
          <a:xfrm>
            <a:off x="6911975" y="2852936"/>
            <a:ext cx="2232025" cy="15843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1492601</TotalTime>
  <Words>3019</Words>
  <Application>Microsoft Office PowerPoint</Application>
  <PresentationFormat>Affichage à l'écran (4:3)</PresentationFormat>
  <Paragraphs>542</Paragraphs>
  <Slides>81</Slides>
  <Notes>3</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81</vt:i4>
      </vt:variant>
    </vt:vector>
  </HeadingPairs>
  <TitlesOfParts>
    <vt:vector size="84" baseType="lpstr">
      <vt:lpstr>Thème Office</vt:lpstr>
      <vt:lpstr>1_Thème Office</vt:lpstr>
      <vt:lpstr>Chart</vt:lpstr>
      <vt:lpstr>Diapositive 1</vt:lpstr>
      <vt:lpstr>Quizz</vt:lpstr>
      <vt:lpstr>Diapositive 3</vt:lpstr>
      <vt:lpstr>Corrigé</vt:lpstr>
      <vt:lpstr>Quizz</vt:lpstr>
      <vt:lpstr>Diapositive 6</vt:lpstr>
      <vt:lpstr>DEFINITION</vt:lpstr>
      <vt:lpstr>Diapositive 8</vt:lpstr>
      <vt:lpstr>EPIDEMIOLOGIE</vt:lpstr>
      <vt:lpstr>Diapositive 10</vt:lpstr>
      <vt:lpstr>Diapositive 11</vt:lpstr>
      <vt:lpstr>Diapositive 12</vt:lpstr>
      <vt:lpstr>Diapositive 13</vt:lpstr>
      <vt:lpstr>Diapositive 14</vt:lpstr>
      <vt:lpstr>Diapositive 15</vt:lpstr>
      <vt:lpstr>Diapositive 16</vt:lpstr>
      <vt:lpstr>Diapositive 17</vt:lpstr>
      <vt:lpstr>Diapositive 18</vt:lpstr>
      <vt:lpstr>Proportion de décès attribuables aux principaux FDR dans le monde</vt:lpstr>
      <vt:lpstr>Diapositive 20</vt:lpstr>
      <vt:lpstr>TROIS MOYENS DIAGNOSTIQUES</vt:lpstr>
      <vt:lpstr>Interrogatoire médecins et pharmaciens</vt:lpstr>
      <vt:lpstr>Mesure de la PA au cabinet</vt:lpstr>
      <vt:lpstr>Diapositive 24</vt:lpstr>
      <vt:lpstr>Mesure de la PA Cabinet ou Officine</vt:lpstr>
      <vt:lpstr>Mesure de la PA  Cabinet ou Officine</vt:lpstr>
      <vt:lpstr>Diapositive 27</vt:lpstr>
      <vt:lpstr>Diapositive 28</vt:lpstr>
      <vt:lpstr>Diapositive 29</vt:lpstr>
      <vt:lpstr>Diapositive 30</vt:lpstr>
      <vt:lpstr>Diapositive 31</vt:lpstr>
      <vt:lpstr>Diapositive 32</vt:lpstr>
      <vt:lpstr>Diapositive 33</vt:lpstr>
      <vt:lpstr>Diapositive 34</vt:lpstr>
      <vt:lpstr> CLASSIFICATION</vt:lpstr>
      <vt:lpstr>Définitions HTA selon la méthode de mesure (ESH 2013)</vt:lpstr>
      <vt:lpstr>  PIEGES DIAGNOSTIQUES</vt:lpstr>
      <vt:lpstr>Diapositive 38</vt:lpstr>
      <vt:lpstr>          Prise en charge thérapeutique</vt:lpstr>
      <vt:lpstr>         Prise en charge thérapeutique</vt:lpstr>
      <vt:lpstr>Diapositive 41</vt:lpstr>
      <vt:lpstr>Préférer les médicaments à longue durée d’action et les prises uniques</vt:lpstr>
      <vt:lpstr>Comment faire le choix du traitement initial?</vt:lpstr>
      <vt:lpstr>Diapositive 44</vt:lpstr>
      <vt:lpstr>Alimentation saine: Pierre angulaire de la prévention </vt:lpstr>
      <vt:lpstr>Diapositive 46</vt:lpstr>
      <vt:lpstr>Diapositive 47</vt:lpstr>
      <vt:lpstr>                Réduction pondérale  </vt:lpstr>
      <vt:lpstr>Diapositive 49</vt:lpstr>
      <vt:lpstr>Réduire la consommation d’alcool</vt:lpstr>
      <vt:lpstr>Eviter les aliments trop gras et trop sucrés</vt:lpstr>
      <vt:lpstr>Manger des fruits,  des légumes et du poisson</vt:lpstr>
      <vt:lpstr>   Et puis bouger !</vt:lpstr>
      <vt:lpstr>Diapositive 54</vt:lpstr>
      <vt:lpstr>   Lutter contre le stress</vt:lpstr>
      <vt:lpstr>Ne pas oublier les médicaments</vt:lpstr>
      <vt:lpstr>Comment et quand débuter le traitement</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                    TAKE HOME MESSAGE </vt:lpstr>
      <vt:lpstr>                    TAKE HOME MESSAGE </vt:lpstr>
      <vt:lpstr>                    TAKE HOME MESSAGE </vt:lpstr>
      <vt:lpstr>Diapositive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Dr Halidou KAFANDO</dc:creator>
  <cp:lastModifiedBy>Maboury </cp:lastModifiedBy>
  <cp:revision>286</cp:revision>
  <dcterms:created xsi:type="dcterms:W3CDTF">2012-06-16T17:02:23Z</dcterms:created>
  <dcterms:modified xsi:type="dcterms:W3CDTF">2014-06-14T09:18:15Z</dcterms:modified>
</cp:coreProperties>
</file>